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8" r:id="rId2"/>
    <p:sldId id="283" r:id="rId3"/>
    <p:sldId id="287" r:id="rId4"/>
    <p:sldId id="295" r:id="rId5"/>
    <p:sldId id="296" r:id="rId6"/>
    <p:sldId id="298" r:id="rId7"/>
    <p:sldId id="299" r:id="rId8"/>
    <p:sldId id="301" r:id="rId9"/>
    <p:sldId id="300" r:id="rId10"/>
    <p:sldId id="303" r:id="rId11"/>
    <p:sldId id="304" r:id="rId12"/>
    <p:sldId id="272" r:id="rId13"/>
    <p:sldId id="273" r:id="rId14"/>
    <p:sldId id="279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E8AB53B-C74D-48DE-A0DD-05CAC7CBFD03}">
          <p14:sldIdLst>
            <p14:sldId id="258"/>
            <p14:sldId id="283"/>
            <p14:sldId id="287"/>
            <p14:sldId id="295"/>
          </p14:sldIdLst>
        </p14:section>
        <p14:section name="Untitled Section" id="{E0C2B8B8-B3FA-4240-BCAF-B32B74B82898}">
          <p14:sldIdLst>
            <p14:sldId id="296"/>
            <p14:sldId id="298"/>
            <p14:sldId id="299"/>
            <p14:sldId id="301"/>
            <p14:sldId id="300"/>
            <p14:sldId id="303"/>
            <p14:sldId id="304"/>
            <p14:sldId id="272"/>
            <p14:sldId id="273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61AA87"/>
    <a:srgbClr val="FFB66B"/>
    <a:srgbClr val="FF7041"/>
    <a:srgbClr val="BE6FB3"/>
    <a:srgbClr val="00B0FF"/>
    <a:srgbClr val="FFA500"/>
    <a:srgbClr val="7030A0"/>
    <a:srgbClr val="008B35"/>
    <a:srgbClr val="455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42CD1-5932-4416-917A-30CACA937D7B}" type="doc">
      <dgm:prSet loTypeId="urn:microsoft.com/office/officeart/2005/8/layout/radial4" loCatId="relationship" qsTypeId="urn:microsoft.com/office/officeart/2005/8/quickstyle/simple1" qsCatId="simple" csTypeId="urn:microsoft.com/office/officeart/2005/8/colors/colorful5" csCatId="colorful" phldr="1"/>
      <dgm:spPr/>
    </dgm:pt>
    <dgm:pt modelId="{01676EBA-2E0B-4991-815D-25029E2E56A6}">
      <dgm:prSet phldrT="[Text]"/>
      <dgm:spPr/>
      <dgm:t>
        <a:bodyPr/>
        <a:lstStyle/>
        <a:p>
          <a:r>
            <a:rPr lang="en-ZA" dirty="0"/>
            <a:t>Hybrid Microgrid</a:t>
          </a:r>
        </a:p>
      </dgm:t>
    </dgm:pt>
    <dgm:pt modelId="{E2119F07-1E09-47AD-9206-DE4DD9F1B370}" type="parTrans" cxnId="{AF0BCC05-65F3-46A3-B084-32669634F0AE}">
      <dgm:prSet/>
      <dgm:spPr/>
      <dgm:t>
        <a:bodyPr/>
        <a:lstStyle/>
        <a:p>
          <a:endParaRPr lang="en-ZA"/>
        </a:p>
      </dgm:t>
    </dgm:pt>
    <dgm:pt modelId="{599CCF0B-5297-462A-93E5-BCB3C6A072B3}" type="sibTrans" cxnId="{AF0BCC05-65F3-46A3-B084-32669634F0AE}">
      <dgm:prSet/>
      <dgm:spPr/>
      <dgm:t>
        <a:bodyPr/>
        <a:lstStyle/>
        <a:p>
          <a:endParaRPr lang="en-ZA"/>
        </a:p>
      </dgm:t>
    </dgm:pt>
    <dgm:pt modelId="{8AEEF477-2962-4993-BD46-52F505C40BAE}">
      <dgm:prSet phldrT="[Text]"/>
      <dgm:spPr/>
      <dgm:t>
        <a:bodyPr/>
        <a:lstStyle/>
        <a:p>
          <a:r>
            <a:rPr lang="en-ZA" dirty="0"/>
            <a:t>ML-generated forecasting</a:t>
          </a:r>
        </a:p>
      </dgm:t>
    </dgm:pt>
    <dgm:pt modelId="{95A22341-2B8F-4DD9-BD1E-6ABD63EA3146}" type="parTrans" cxnId="{7E793BFC-1174-43E6-9D16-1A6652829C7D}">
      <dgm:prSet/>
      <dgm:spPr/>
      <dgm:t>
        <a:bodyPr/>
        <a:lstStyle/>
        <a:p>
          <a:endParaRPr lang="en-ZA"/>
        </a:p>
      </dgm:t>
    </dgm:pt>
    <dgm:pt modelId="{9E7E84A0-3E57-4113-99BB-1C4636F4971A}" type="sibTrans" cxnId="{7E793BFC-1174-43E6-9D16-1A6652829C7D}">
      <dgm:prSet/>
      <dgm:spPr/>
      <dgm:t>
        <a:bodyPr/>
        <a:lstStyle/>
        <a:p>
          <a:endParaRPr lang="en-ZA"/>
        </a:p>
      </dgm:t>
    </dgm:pt>
    <dgm:pt modelId="{AA8450CE-764B-43AC-BE2E-B42E05888C3B}">
      <dgm:prSet phldrT="[Text]"/>
      <dgm:spPr/>
      <dgm:t>
        <a:bodyPr/>
        <a:lstStyle/>
        <a:p>
          <a:r>
            <a:rPr lang="en-ZA" dirty="0"/>
            <a:t>RL-trained autonomous EMS</a:t>
          </a:r>
        </a:p>
      </dgm:t>
    </dgm:pt>
    <dgm:pt modelId="{44278C11-C817-431B-9628-1277F48438B8}" type="parTrans" cxnId="{B98BE0F7-209A-4284-9D67-38E7FEC9DC14}">
      <dgm:prSet/>
      <dgm:spPr/>
      <dgm:t>
        <a:bodyPr/>
        <a:lstStyle/>
        <a:p>
          <a:endParaRPr lang="en-ZA"/>
        </a:p>
      </dgm:t>
    </dgm:pt>
    <dgm:pt modelId="{2A969696-095F-4968-BA0E-675DD262BC61}" type="sibTrans" cxnId="{B98BE0F7-209A-4284-9D67-38E7FEC9DC14}">
      <dgm:prSet/>
      <dgm:spPr/>
      <dgm:t>
        <a:bodyPr/>
        <a:lstStyle/>
        <a:p>
          <a:endParaRPr lang="en-ZA"/>
        </a:p>
      </dgm:t>
    </dgm:pt>
    <dgm:pt modelId="{4660B075-03F0-4E7B-A4B3-20D9660154DB}">
      <dgm:prSet phldrT="[Text]"/>
      <dgm:spPr/>
      <dgm:t>
        <a:bodyPr/>
        <a:lstStyle/>
        <a:p>
          <a:r>
            <a:rPr lang="en-ZA" dirty="0"/>
            <a:t>Reduced energy costs!</a:t>
          </a:r>
        </a:p>
      </dgm:t>
    </dgm:pt>
    <dgm:pt modelId="{94FFA03C-65D4-43CE-A879-3D0C0DC5684E}" type="parTrans" cxnId="{FE28C3ED-B2D9-4304-92A0-49BD7EC3E396}">
      <dgm:prSet/>
      <dgm:spPr/>
      <dgm:t>
        <a:bodyPr/>
        <a:lstStyle/>
        <a:p>
          <a:endParaRPr lang="en-ZA"/>
        </a:p>
      </dgm:t>
    </dgm:pt>
    <dgm:pt modelId="{0FE1D75F-10C2-44C7-8997-5A63C400B452}" type="sibTrans" cxnId="{FE28C3ED-B2D9-4304-92A0-49BD7EC3E396}">
      <dgm:prSet/>
      <dgm:spPr/>
      <dgm:t>
        <a:bodyPr/>
        <a:lstStyle/>
        <a:p>
          <a:endParaRPr lang="en-ZA"/>
        </a:p>
      </dgm:t>
    </dgm:pt>
    <dgm:pt modelId="{D4B5D9C4-9314-43D3-83A4-1BB3B82CB48D}" type="pres">
      <dgm:prSet presAssocID="{B2E42CD1-5932-4416-917A-30CACA937D7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E0E60A-C27A-4979-9B22-D0447FBDA32D}" type="pres">
      <dgm:prSet presAssocID="{4660B075-03F0-4E7B-A4B3-20D9660154DB}" presName="centerShape" presStyleLbl="node0" presStyleIdx="0" presStyleCnt="1"/>
      <dgm:spPr/>
    </dgm:pt>
    <dgm:pt modelId="{09BDFB9A-8B96-4C23-BA3D-4565ACAB1A12}" type="pres">
      <dgm:prSet presAssocID="{E2119F07-1E09-47AD-9206-DE4DD9F1B370}" presName="parTrans" presStyleLbl="bgSibTrans2D1" presStyleIdx="0" presStyleCnt="3"/>
      <dgm:spPr/>
    </dgm:pt>
    <dgm:pt modelId="{3D776BA2-0B9B-4332-BC5D-81E115C4CACF}" type="pres">
      <dgm:prSet presAssocID="{01676EBA-2E0B-4991-815D-25029E2E56A6}" presName="node" presStyleLbl="node1" presStyleIdx="0" presStyleCnt="3">
        <dgm:presLayoutVars>
          <dgm:bulletEnabled val="1"/>
        </dgm:presLayoutVars>
      </dgm:prSet>
      <dgm:spPr/>
    </dgm:pt>
    <dgm:pt modelId="{EAD979C3-051D-43A9-9C79-80843FA72F7A}" type="pres">
      <dgm:prSet presAssocID="{95A22341-2B8F-4DD9-BD1E-6ABD63EA3146}" presName="parTrans" presStyleLbl="bgSibTrans2D1" presStyleIdx="1" presStyleCnt="3"/>
      <dgm:spPr/>
    </dgm:pt>
    <dgm:pt modelId="{73884B84-C79B-4C7C-992D-7E2323320FD9}" type="pres">
      <dgm:prSet presAssocID="{8AEEF477-2962-4993-BD46-52F505C40BAE}" presName="node" presStyleLbl="node1" presStyleIdx="1" presStyleCnt="3">
        <dgm:presLayoutVars>
          <dgm:bulletEnabled val="1"/>
        </dgm:presLayoutVars>
      </dgm:prSet>
      <dgm:spPr/>
    </dgm:pt>
    <dgm:pt modelId="{583C589D-B334-4151-A1E8-941D043CCD46}" type="pres">
      <dgm:prSet presAssocID="{44278C11-C817-431B-9628-1277F48438B8}" presName="parTrans" presStyleLbl="bgSibTrans2D1" presStyleIdx="2" presStyleCnt="3"/>
      <dgm:spPr/>
    </dgm:pt>
    <dgm:pt modelId="{45D84E38-08F8-462A-8C44-2F82D88118EF}" type="pres">
      <dgm:prSet presAssocID="{AA8450CE-764B-43AC-BE2E-B42E05888C3B}" presName="node" presStyleLbl="node1" presStyleIdx="2" presStyleCnt="3">
        <dgm:presLayoutVars>
          <dgm:bulletEnabled val="1"/>
        </dgm:presLayoutVars>
      </dgm:prSet>
      <dgm:spPr/>
    </dgm:pt>
  </dgm:ptLst>
  <dgm:cxnLst>
    <dgm:cxn modelId="{AF0BCC05-65F3-46A3-B084-32669634F0AE}" srcId="{4660B075-03F0-4E7B-A4B3-20D9660154DB}" destId="{01676EBA-2E0B-4991-815D-25029E2E56A6}" srcOrd="0" destOrd="0" parTransId="{E2119F07-1E09-47AD-9206-DE4DD9F1B370}" sibTransId="{599CCF0B-5297-462A-93E5-BCB3C6A072B3}"/>
    <dgm:cxn modelId="{7E41865B-EAF2-4067-B80E-D338CD21D40E}" type="presOf" srcId="{8AEEF477-2962-4993-BD46-52F505C40BAE}" destId="{73884B84-C79B-4C7C-992D-7E2323320FD9}" srcOrd="0" destOrd="0" presId="urn:microsoft.com/office/officeart/2005/8/layout/radial4"/>
    <dgm:cxn modelId="{24B6C956-BBDE-44D6-97EE-A66C4191D4DE}" type="presOf" srcId="{B2E42CD1-5932-4416-917A-30CACA937D7B}" destId="{D4B5D9C4-9314-43D3-83A4-1BB3B82CB48D}" srcOrd="0" destOrd="0" presId="urn:microsoft.com/office/officeart/2005/8/layout/radial4"/>
    <dgm:cxn modelId="{0C49E37F-D46F-471B-9D04-A47A68741ACC}" type="presOf" srcId="{44278C11-C817-431B-9628-1277F48438B8}" destId="{583C589D-B334-4151-A1E8-941D043CCD46}" srcOrd="0" destOrd="0" presId="urn:microsoft.com/office/officeart/2005/8/layout/radial4"/>
    <dgm:cxn modelId="{1BF9CB97-D84D-41F0-8E4B-0984AC21940B}" type="presOf" srcId="{95A22341-2B8F-4DD9-BD1E-6ABD63EA3146}" destId="{EAD979C3-051D-43A9-9C79-80843FA72F7A}" srcOrd="0" destOrd="0" presId="urn:microsoft.com/office/officeart/2005/8/layout/radial4"/>
    <dgm:cxn modelId="{39DEE1A0-DFA0-4F61-9791-AB275F0918EF}" type="presOf" srcId="{4660B075-03F0-4E7B-A4B3-20D9660154DB}" destId="{80E0E60A-C27A-4979-9B22-D0447FBDA32D}" srcOrd="0" destOrd="0" presId="urn:microsoft.com/office/officeart/2005/8/layout/radial4"/>
    <dgm:cxn modelId="{7F065AAC-042D-4A6F-878B-1DACC8A0143B}" type="presOf" srcId="{E2119F07-1E09-47AD-9206-DE4DD9F1B370}" destId="{09BDFB9A-8B96-4C23-BA3D-4565ACAB1A12}" srcOrd="0" destOrd="0" presId="urn:microsoft.com/office/officeart/2005/8/layout/radial4"/>
    <dgm:cxn modelId="{93B8CBAE-3EAD-4985-995C-A7D181426A55}" type="presOf" srcId="{01676EBA-2E0B-4991-815D-25029E2E56A6}" destId="{3D776BA2-0B9B-4332-BC5D-81E115C4CACF}" srcOrd="0" destOrd="0" presId="urn:microsoft.com/office/officeart/2005/8/layout/radial4"/>
    <dgm:cxn modelId="{F34FA1B6-077E-4DC0-9302-0CD5B09DCECF}" type="presOf" srcId="{AA8450CE-764B-43AC-BE2E-B42E05888C3B}" destId="{45D84E38-08F8-462A-8C44-2F82D88118EF}" srcOrd="0" destOrd="0" presId="urn:microsoft.com/office/officeart/2005/8/layout/radial4"/>
    <dgm:cxn modelId="{FE28C3ED-B2D9-4304-92A0-49BD7EC3E396}" srcId="{B2E42CD1-5932-4416-917A-30CACA937D7B}" destId="{4660B075-03F0-4E7B-A4B3-20D9660154DB}" srcOrd="0" destOrd="0" parTransId="{94FFA03C-65D4-43CE-A879-3D0C0DC5684E}" sibTransId="{0FE1D75F-10C2-44C7-8997-5A63C400B452}"/>
    <dgm:cxn modelId="{B98BE0F7-209A-4284-9D67-38E7FEC9DC14}" srcId="{4660B075-03F0-4E7B-A4B3-20D9660154DB}" destId="{AA8450CE-764B-43AC-BE2E-B42E05888C3B}" srcOrd="2" destOrd="0" parTransId="{44278C11-C817-431B-9628-1277F48438B8}" sibTransId="{2A969696-095F-4968-BA0E-675DD262BC61}"/>
    <dgm:cxn modelId="{7E793BFC-1174-43E6-9D16-1A6652829C7D}" srcId="{4660B075-03F0-4E7B-A4B3-20D9660154DB}" destId="{8AEEF477-2962-4993-BD46-52F505C40BAE}" srcOrd="1" destOrd="0" parTransId="{95A22341-2B8F-4DD9-BD1E-6ABD63EA3146}" sibTransId="{9E7E84A0-3E57-4113-99BB-1C4636F4971A}"/>
    <dgm:cxn modelId="{1995E64A-E70E-4AF9-A213-38091492A5B3}" type="presParOf" srcId="{D4B5D9C4-9314-43D3-83A4-1BB3B82CB48D}" destId="{80E0E60A-C27A-4979-9B22-D0447FBDA32D}" srcOrd="0" destOrd="0" presId="urn:microsoft.com/office/officeart/2005/8/layout/radial4"/>
    <dgm:cxn modelId="{87099D28-AA88-4604-ADA3-66780C9A90A2}" type="presParOf" srcId="{D4B5D9C4-9314-43D3-83A4-1BB3B82CB48D}" destId="{09BDFB9A-8B96-4C23-BA3D-4565ACAB1A12}" srcOrd="1" destOrd="0" presId="urn:microsoft.com/office/officeart/2005/8/layout/radial4"/>
    <dgm:cxn modelId="{29FA3956-AB47-421D-A84D-6D904870EE22}" type="presParOf" srcId="{D4B5D9C4-9314-43D3-83A4-1BB3B82CB48D}" destId="{3D776BA2-0B9B-4332-BC5D-81E115C4CACF}" srcOrd="2" destOrd="0" presId="urn:microsoft.com/office/officeart/2005/8/layout/radial4"/>
    <dgm:cxn modelId="{4C58838F-B003-4B33-AE2C-3736CDF2C488}" type="presParOf" srcId="{D4B5D9C4-9314-43D3-83A4-1BB3B82CB48D}" destId="{EAD979C3-051D-43A9-9C79-80843FA72F7A}" srcOrd="3" destOrd="0" presId="urn:microsoft.com/office/officeart/2005/8/layout/radial4"/>
    <dgm:cxn modelId="{C67D3FB2-1E7E-480F-B7A1-2036A7389542}" type="presParOf" srcId="{D4B5D9C4-9314-43D3-83A4-1BB3B82CB48D}" destId="{73884B84-C79B-4C7C-992D-7E2323320FD9}" srcOrd="4" destOrd="0" presId="urn:microsoft.com/office/officeart/2005/8/layout/radial4"/>
    <dgm:cxn modelId="{635A8CC5-D734-4FA7-A43E-EE744823665D}" type="presParOf" srcId="{D4B5D9C4-9314-43D3-83A4-1BB3B82CB48D}" destId="{583C589D-B334-4151-A1E8-941D043CCD46}" srcOrd="5" destOrd="0" presId="urn:microsoft.com/office/officeart/2005/8/layout/radial4"/>
    <dgm:cxn modelId="{BCBCF610-B4E3-4F3C-8CBB-0633C934FFF0}" type="presParOf" srcId="{D4B5D9C4-9314-43D3-83A4-1BB3B82CB48D}" destId="{45D84E38-08F8-462A-8C44-2F82D88118E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EE731-08B2-47E8-97D6-63524F064F0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ZA"/>
        </a:p>
      </dgm:t>
    </dgm:pt>
    <dgm:pt modelId="{7C796C46-077F-4C61-850D-30C91F1F26E6}">
      <dgm:prSet custT="1"/>
      <dgm:spPr/>
      <dgm:t>
        <a:bodyPr/>
        <a:lstStyle/>
        <a:p>
          <a:pPr algn="l"/>
          <a:r>
            <a:rPr lang="en-US" sz="1800" b="0" i="0" dirty="0">
              <a:latin typeface="Raleway" pitchFamily="2" charset="0"/>
            </a:rPr>
            <a:t>Purchase requested energy</a:t>
          </a:r>
          <a:endParaRPr lang="en-ZA" sz="1800" dirty="0">
            <a:latin typeface="Raleway" pitchFamily="2" charset="0"/>
          </a:endParaRPr>
        </a:p>
      </dgm:t>
    </dgm:pt>
    <dgm:pt modelId="{F2F892E0-BE62-45A3-8D36-AC0975EDD68D}" type="parTrans" cxnId="{753251F4-5956-4DB4-8919-B484B79DDB2C}">
      <dgm:prSet/>
      <dgm:spPr/>
      <dgm:t>
        <a:bodyPr/>
        <a:lstStyle/>
        <a:p>
          <a:endParaRPr lang="en-ZA"/>
        </a:p>
      </dgm:t>
    </dgm:pt>
    <dgm:pt modelId="{7E6FA71C-3D64-44E7-9D8F-81AA78367B80}" type="sibTrans" cxnId="{753251F4-5956-4DB4-8919-B484B79DDB2C}">
      <dgm:prSet/>
      <dgm:spPr/>
      <dgm:t>
        <a:bodyPr/>
        <a:lstStyle/>
        <a:p>
          <a:endParaRPr lang="en-ZA"/>
        </a:p>
      </dgm:t>
    </dgm:pt>
    <dgm:pt modelId="{7749F12C-5421-44C5-A66E-C9B03E9778E0}">
      <dgm:prSet/>
      <dgm:spPr/>
      <dgm:t>
        <a:bodyPr/>
        <a:lstStyle/>
        <a:p>
          <a:pPr algn="l"/>
          <a:r>
            <a:rPr lang="en-US" b="0" i="0" dirty="0">
              <a:latin typeface="Raleway" pitchFamily="2" charset="0"/>
            </a:rPr>
            <a:t>Charge battery with excess</a:t>
          </a:r>
          <a:endParaRPr lang="en-ZA" dirty="0">
            <a:latin typeface="Raleway" pitchFamily="2" charset="0"/>
          </a:endParaRPr>
        </a:p>
      </dgm:t>
    </dgm:pt>
    <dgm:pt modelId="{3A44C944-EB1A-4C80-B010-EA69157E8E33}" type="parTrans" cxnId="{B1FDE59E-F3C2-4E92-8FE6-7EFC43DB10ED}">
      <dgm:prSet/>
      <dgm:spPr/>
      <dgm:t>
        <a:bodyPr/>
        <a:lstStyle/>
        <a:p>
          <a:endParaRPr lang="en-ZA"/>
        </a:p>
      </dgm:t>
    </dgm:pt>
    <dgm:pt modelId="{565C0362-B87F-4701-90FA-444FE1B21AFA}" type="sibTrans" cxnId="{B1FDE59E-F3C2-4E92-8FE6-7EFC43DB10ED}">
      <dgm:prSet/>
      <dgm:spPr/>
      <dgm:t>
        <a:bodyPr/>
        <a:lstStyle/>
        <a:p>
          <a:endParaRPr lang="en-ZA"/>
        </a:p>
      </dgm:t>
    </dgm:pt>
    <dgm:pt modelId="{8E64F419-1518-41D0-8D01-81690A8AAF50}">
      <dgm:prSet/>
      <dgm:spPr/>
      <dgm:t>
        <a:bodyPr/>
        <a:lstStyle/>
        <a:p>
          <a:pPr algn="l"/>
          <a:r>
            <a:rPr lang="en-US" b="0" i="0" dirty="0">
              <a:latin typeface="Raleway" pitchFamily="2" charset="0"/>
            </a:rPr>
            <a:t>Draw shortfall from battery</a:t>
          </a:r>
          <a:endParaRPr lang="en-ZA" dirty="0">
            <a:latin typeface="Raleway" pitchFamily="2" charset="0"/>
          </a:endParaRPr>
        </a:p>
      </dgm:t>
    </dgm:pt>
    <dgm:pt modelId="{80EDC956-CC5E-44FE-9A39-C735CD024F01}" type="parTrans" cxnId="{A85F78FD-77ED-48F2-8B94-A41913775D97}">
      <dgm:prSet/>
      <dgm:spPr/>
      <dgm:t>
        <a:bodyPr/>
        <a:lstStyle/>
        <a:p>
          <a:endParaRPr lang="en-ZA"/>
        </a:p>
      </dgm:t>
    </dgm:pt>
    <dgm:pt modelId="{A749CED7-3C44-44E9-AE87-655A277A78F2}" type="sibTrans" cxnId="{A85F78FD-77ED-48F2-8B94-A41913775D97}">
      <dgm:prSet/>
      <dgm:spPr/>
      <dgm:t>
        <a:bodyPr/>
        <a:lstStyle/>
        <a:p>
          <a:endParaRPr lang="en-ZA"/>
        </a:p>
      </dgm:t>
    </dgm:pt>
    <dgm:pt modelId="{F790C5C5-DE07-4881-90DF-667DA8578E74}">
      <dgm:prSet/>
      <dgm:spPr/>
      <dgm:t>
        <a:bodyPr/>
        <a:lstStyle/>
        <a:p>
          <a:pPr algn="l"/>
          <a:r>
            <a:rPr lang="en-US" b="0" i="0" dirty="0">
              <a:latin typeface="Raleway" pitchFamily="2" charset="0"/>
            </a:rPr>
            <a:t>Purchase any remaining shortfall</a:t>
          </a:r>
          <a:endParaRPr lang="en-ZA" dirty="0">
            <a:latin typeface="Raleway" pitchFamily="2" charset="0"/>
          </a:endParaRPr>
        </a:p>
      </dgm:t>
    </dgm:pt>
    <dgm:pt modelId="{4B937A99-C99E-4FDA-BCBE-8EF2DB1EA0F4}" type="parTrans" cxnId="{E4C4E656-B3B4-4F4D-A694-69AAF7BD5EC1}">
      <dgm:prSet/>
      <dgm:spPr/>
      <dgm:t>
        <a:bodyPr/>
        <a:lstStyle/>
        <a:p>
          <a:endParaRPr lang="en-ZA"/>
        </a:p>
      </dgm:t>
    </dgm:pt>
    <dgm:pt modelId="{6677CA17-0F1D-460C-A6D5-CA038F0E36F3}" type="sibTrans" cxnId="{E4C4E656-B3B4-4F4D-A694-69AAF7BD5EC1}">
      <dgm:prSet/>
      <dgm:spPr/>
      <dgm:t>
        <a:bodyPr/>
        <a:lstStyle/>
        <a:p>
          <a:endParaRPr lang="en-ZA"/>
        </a:p>
      </dgm:t>
    </dgm:pt>
    <dgm:pt modelId="{2AA6F01F-1F7B-4535-9CA1-96E04F49D723}" type="pres">
      <dgm:prSet presAssocID="{C0CEE731-08B2-47E8-97D6-63524F064F08}" presName="Name0" presStyleCnt="0">
        <dgm:presLayoutVars>
          <dgm:dir/>
          <dgm:resizeHandles val="exact"/>
        </dgm:presLayoutVars>
      </dgm:prSet>
      <dgm:spPr/>
    </dgm:pt>
    <dgm:pt modelId="{FE9961B4-AF79-4F11-91D2-DDCC8456E9AC}" type="pres">
      <dgm:prSet presAssocID="{7C796C46-077F-4C61-850D-30C91F1F26E6}" presName="node" presStyleLbl="node1" presStyleIdx="0" presStyleCnt="4">
        <dgm:presLayoutVars>
          <dgm:bulletEnabled val="1"/>
        </dgm:presLayoutVars>
      </dgm:prSet>
      <dgm:spPr/>
    </dgm:pt>
    <dgm:pt modelId="{9171F9BA-C50D-49E9-94A2-14B02C1B3460}" type="pres">
      <dgm:prSet presAssocID="{7E6FA71C-3D64-44E7-9D8F-81AA78367B80}" presName="sibTrans" presStyleLbl="sibTrans2D1" presStyleIdx="0" presStyleCnt="3"/>
      <dgm:spPr/>
    </dgm:pt>
    <dgm:pt modelId="{16DE7516-9AA0-454B-A753-42C6CD8EFE34}" type="pres">
      <dgm:prSet presAssocID="{7E6FA71C-3D64-44E7-9D8F-81AA78367B80}" presName="connectorText" presStyleLbl="sibTrans2D1" presStyleIdx="0" presStyleCnt="3"/>
      <dgm:spPr/>
    </dgm:pt>
    <dgm:pt modelId="{EEC7365D-AC66-4965-977B-C112D94C2E1D}" type="pres">
      <dgm:prSet presAssocID="{7749F12C-5421-44C5-A66E-C9B03E9778E0}" presName="node" presStyleLbl="node1" presStyleIdx="1" presStyleCnt="4">
        <dgm:presLayoutVars>
          <dgm:bulletEnabled val="1"/>
        </dgm:presLayoutVars>
      </dgm:prSet>
      <dgm:spPr/>
    </dgm:pt>
    <dgm:pt modelId="{10E7A862-3926-4281-AE65-06B0C8034F11}" type="pres">
      <dgm:prSet presAssocID="{565C0362-B87F-4701-90FA-444FE1B21AFA}" presName="sibTrans" presStyleLbl="sibTrans2D1" presStyleIdx="1" presStyleCnt="3"/>
      <dgm:spPr/>
    </dgm:pt>
    <dgm:pt modelId="{08D2C5F2-FF2E-447E-A04C-F58580BD3AD6}" type="pres">
      <dgm:prSet presAssocID="{565C0362-B87F-4701-90FA-444FE1B21AFA}" presName="connectorText" presStyleLbl="sibTrans2D1" presStyleIdx="1" presStyleCnt="3"/>
      <dgm:spPr/>
    </dgm:pt>
    <dgm:pt modelId="{7EB185F1-AD10-494B-A52B-E05441D3BED7}" type="pres">
      <dgm:prSet presAssocID="{8E64F419-1518-41D0-8D01-81690A8AAF50}" presName="node" presStyleLbl="node1" presStyleIdx="2" presStyleCnt="4">
        <dgm:presLayoutVars>
          <dgm:bulletEnabled val="1"/>
        </dgm:presLayoutVars>
      </dgm:prSet>
      <dgm:spPr/>
    </dgm:pt>
    <dgm:pt modelId="{58E215FB-D17E-4598-91D8-5AD5BEEC3FAA}" type="pres">
      <dgm:prSet presAssocID="{A749CED7-3C44-44E9-AE87-655A277A78F2}" presName="sibTrans" presStyleLbl="sibTrans2D1" presStyleIdx="2" presStyleCnt="3"/>
      <dgm:spPr/>
    </dgm:pt>
    <dgm:pt modelId="{63219D73-C487-4591-B872-BEB2BD4F2534}" type="pres">
      <dgm:prSet presAssocID="{A749CED7-3C44-44E9-AE87-655A277A78F2}" presName="connectorText" presStyleLbl="sibTrans2D1" presStyleIdx="2" presStyleCnt="3"/>
      <dgm:spPr/>
    </dgm:pt>
    <dgm:pt modelId="{B996DFCC-A343-45A7-9FB7-C07C17746A17}" type="pres">
      <dgm:prSet presAssocID="{F790C5C5-DE07-4881-90DF-667DA8578E74}" presName="node" presStyleLbl="node1" presStyleIdx="3" presStyleCnt="4">
        <dgm:presLayoutVars>
          <dgm:bulletEnabled val="1"/>
        </dgm:presLayoutVars>
      </dgm:prSet>
      <dgm:spPr/>
    </dgm:pt>
  </dgm:ptLst>
  <dgm:cxnLst>
    <dgm:cxn modelId="{3EDE150B-3B34-43D3-97F1-D38363040E44}" type="presOf" srcId="{A749CED7-3C44-44E9-AE87-655A277A78F2}" destId="{63219D73-C487-4591-B872-BEB2BD4F2534}" srcOrd="1" destOrd="0" presId="urn:microsoft.com/office/officeart/2005/8/layout/process1"/>
    <dgm:cxn modelId="{85B73125-033C-4876-9EF4-543D3541623C}" type="presOf" srcId="{F790C5C5-DE07-4881-90DF-667DA8578E74}" destId="{B996DFCC-A343-45A7-9FB7-C07C17746A17}" srcOrd="0" destOrd="0" presId="urn:microsoft.com/office/officeart/2005/8/layout/process1"/>
    <dgm:cxn modelId="{3FB74B3C-992C-435F-828B-601FE2A92ED7}" type="presOf" srcId="{8E64F419-1518-41D0-8D01-81690A8AAF50}" destId="{7EB185F1-AD10-494B-A52B-E05441D3BED7}" srcOrd="0" destOrd="0" presId="urn:microsoft.com/office/officeart/2005/8/layout/process1"/>
    <dgm:cxn modelId="{D2A98D6D-E11A-4866-8A71-3AC845DA18BE}" type="presOf" srcId="{C0CEE731-08B2-47E8-97D6-63524F064F08}" destId="{2AA6F01F-1F7B-4535-9CA1-96E04F49D723}" srcOrd="0" destOrd="0" presId="urn:microsoft.com/office/officeart/2005/8/layout/process1"/>
    <dgm:cxn modelId="{532C1B56-8089-47AA-BD3F-46E173F7FF83}" type="presOf" srcId="{7E6FA71C-3D64-44E7-9D8F-81AA78367B80}" destId="{9171F9BA-C50D-49E9-94A2-14B02C1B3460}" srcOrd="0" destOrd="0" presId="urn:microsoft.com/office/officeart/2005/8/layout/process1"/>
    <dgm:cxn modelId="{E4C4E656-B3B4-4F4D-A694-69AAF7BD5EC1}" srcId="{C0CEE731-08B2-47E8-97D6-63524F064F08}" destId="{F790C5C5-DE07-4881-90DF-667DA8578E74}" srcOrd="3" destOrd="0" parTransId="{4B937A99-C99E-4FDA-BCBE-8EF2DB1EA0F4}" sibTransId="{6677CA17-0F1D-460C-A6D5-CA038F0E36F3}"/>
    <dgm:cxn modelId="{34B56A77-557F-4D65-A4AB-712BD40F314C}" type="presOf" srcId="{7E6FA71C-3D64-44E7-9D8F-81AA78367B80}" destId="{16DE7516-9AA0-454B-A753-42C6CD8EFE34}" srcOrd="1" destOrd="0" presId="urn:microsoft.com/office/officeart/2005/8/layout/process1"/>
    <dgm:cxn modelId="{43528958-A286-4012-BE5C-059140E99672}" type="presOf" srcId="{565C0362-B87F-4701-90FA-444FE1B21AFA}" destId="{08D2C5F2-FF2E-447E-A04C-F58580BD3AD6}" srcOrd="1" destOrd="0" presId="urn:microsoft.com/office/officeart/2005/8/layout/process1"/>
    <dgm:cxn modelId="{B1FDE59E-F3C2-4E92-8FE6-7EFC43DB10ED}" srcId="{C0CEE731-08B2-47E8-97D6-63524F064F08}" destId="{7749F12C-5421-44C5-A66E-C9B03E9778E0}" srcOrd="1" destOrd="0" parTransId="{3A44C944-EB1A-4C80-B010-EA69157E8E33}" sibTransId="{565C0362-B87F-4701-90FA-444FE1B21AFA}"/>
    <dgm:cxn modelId="{21812FC2-498A-49AE-AB1A-DFCB68516C0D}" type="presOf" srcId="{7C796C46-077F-4C61-850D-30C91F1F26E6}" destId="{FE9961B4-AF79-4F11-91D2-DDCC8456E9AC}" srcOrd="0" destOrd="0" presId="urn:microsoft.com/office/officeart/2005/8/layout/process1"/>
    <dgm:cxn modelId="{06375DC4-E8B6-4185-B7EA-881FA4238ACB}" type="presOf" srcId="{7749F12C-5421-44C5-A66E-C9B03E9778E0}" destId="{EEC7365D-AC66-4965-977B-C112D94C2E1D}" srcOrd="0" destOrd="0" presId="urn:microsoft.com/office/officeart/2005/8/layout/process1"/>
    <dgm:cxn modelId="{487578D4-0599-447A-81E1-CCBCD0D7CBD3}" type="presOf" srcId="{A749CED7-3C44-44E9-AE87-655A277A78F2}" destId="{58E215FB-D17E-4598-91D8-5AD5BEEC3FAA}" srcOrd="0" destOrd="0" presId="urn:microsoft.com/office/officeart/2005/8/layout/process1"/>
    <dgm:cxn modelId="{753251F4-5956-4DB4-8919-B484B79DDB2C}" srcId="{C0CEE731-08B2-47E8-97D6-63524F064F08}" destId="{7C796C46-077F-4C61-850D-30C91F1F26E6}" srcOrd="0" destOrd="0" parTransId="{F2F892E0-BE62-45A3-8D36-AC0975EDD68D}" sibTransId="{7E6FA71C-3D64-44E7-9D8F-81AA78367B80}"/>
    <dgm:cxn modelId="{9909CCF7-CA71-4D39-BC59-C8BA532D734C}" type="presOf" srcId="{565C0362-B87F-4701-90FA-444FE1B21AFA}" destId="{10E7A862-3926-4281-AE65-06B0C8034F11}" srcOrd="0" destOrd="0" presId="urn:microsoft.com/office/officeart/2005/8/layout/process1"/>
    <dgm:cxn modelId="{A85F78FD-77ED-48F2-8B94-A41913775D97}" srcId="{C0CEE731-08B2-47E8-97D6-63524F064F08}" destId="{8E64F419-1518-41D0-8D01-81690A8AAF50}" srcOrd="2" destOrd="0" parTransId="{80EDC956-CC5E-44FE-9A39-C735CD024F01}" sibTransId="{A749CED7-3C44-44E9-AE87-655A277A78F2}"/>
    <dgm:cxn modelId="{B044650C-FB55-430C-90AD-99BDD955D361}" type="presParOf" srcId="{2AA6F01F-1F7B-4535-9CA1-96E04F49D723}" destId="{FE9961B4-AF79-4F11-91D2-DDCC8456E9AC}" srcOrd="0" destOrd="0" presId="urn:microsoft.com/office/officeart/2005/8/layout/process1"/>
    <dgm:cxn modelId="{CD1FCE8C-C485-4C2E-B510-2379C3E3312B}" type="presParOf" srcId="{2AA6F01F-1F7B-4535-9CA1-96E04F49D723}" destId="{9171F9BA-C50D-49E9-94A2-14B02C1B3460}" srcOrd="1" destOrd="0" presId="urn:microsoft.com/office/officeart/2005/8/layout/process1"/>
    <dgm:cxn modelId="{5189EB0B-8B94-4719-9020-D7F92A24E8A3}" type="presParOf" srcId="{9171F9BA-C50D-49E9-94A2-14B02C1B3460}" destId="{16DE7516-9AA0-454B-A753-42C6CD8EFE34}" srcOrd="0" destOrd="0" presId="urn:microsoft.com/office/officeart/2005/8/layout/process1"/>
    <dgm:cxn modelId="{6814DB19-1354-47C0-94F0-8641C0EF96E2}" type="presParOf" srcId="{2AA6F01F-1F7B-4535-9CA1-96E04F49D723}" destId="{EEC7365D-AC66-4965-977B-C112D94C2E1D}" srcOrd="2" destOrd="0" presId="urn:microsoft.com/office/officeart/2005/8/layout/process1"/>
    <dgm:cxn modelId="{50CCBA60-659D-46D2-A0B9-4EDD6B7C4ABE}" type="presParOf" srcId="{2AA6F01F-1F7B-4535-9CA1-96E04F49D723}" destId="{10E7A862-3926-4281-AE65-06B0C8034F11}" srcOrd="3" destOrd="0" presId="urn:microsoft.com/office/officeart/2005/8/layout/process1"/>
    <dgm:cxn modelId="{D8B00BC4-1A62-4B23-8068-2FCA97F492E7}" type="presParOf" srcId="{10E7A862-3926-4281-AE65-06B0C8034F11}" destId="{08D2C5F2-FF2E-447E-A04C-F58580BD3AD6}" srcOrd="0" destOrd="0" presId="urn:microsoft.com/office/officeart/2005/8/layout/process1"/>
    <dgm:cxn modelId="{6CA521AA-2FE8-4729-A6EC-7895A7727FE9}" type="presParOf" srcId="{2AA6F01F-1F7B-4535-9CA1-96E04F49D723}" destId="{7EB185F1-AD10-494B-A52B-E05441D3BED7}" srcOrd="4" destOrd="0" presId="urn:microsoft.com/office/officeart/2005/8/layout/process1"/>
    <dgm:cxn modelId="{5DBC352D-F924-4E15-8370-64E6A763EAFE}" type="presParOf" srcId="{2AA6F01F-1F7B-4535-9CA1-96E04F49D723}" destId="{58E215FB-D17E-4598-91D8-5AD5BEEC3FAA}" srcOrd="5" destOrd="0" presId="urn:microsoft.com/office/officeart/2005/8/layout/process1"/>
    <dgm:cxn modelId="{0BAD1E05-A3C4-48BB-B749-CB19C64B0AFA}" type="presParOf" srcId="{58E215FB-D17E-4598-91D8-5AD5BEEC3FAA}" destId="{63219D73-C487-4591-B872-BEB2BD4F2534}" srcOrd="0" destOrd="0" presId="urn:microsoft.com/office/officeart/2005/8/layout/process1"/>
    <dgm:cxn modelId="{479B9EF4-5130-4E0F-92EC-7CD7D30C5782}" type="presParOf" srcId="{2AA6F01F-1F7B-4535-9CA1-96E04F49D723}" destId="{B996DFCC-A343-45A7-9FB7-C07C17746A1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0E60A-C27A-4979-9B22-D0447FBDA32D}">
      <dsp:nvSpPr>
        <dsp:cNvPr id="0" name=""/>
        <dsp:cNvSpPr/>
      </dsp:nvSpPr>
      <dsp:spPr>
        <a:xfrm>
          <a:off x="2155507" y="2277603"/>
          <a:ext cx="1784985" cy="1784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kern="1200" dirty="0"/>
            <a:t>Reduced energy costs!</a:t>
          </a:r>
        </a:p>
      </dsp:txBody>
      <dsp:txXfrm>
        <a:off x="2416912" y="2539008"/>
        <a:ext cx="1262175" cy="1262175"/>
      </dsp:txXfrm>
    </dsp:sp>
    <dsp:sp modelId="{09BDFB9A-8B96-4C23-BA3D-4565ACAB1A12}">
      <dsp:nvSpPr>
        <dsp:cNvPr id="0" name=""/>
        <dsp:cNvSpPr/>
      </dsp:nvSpPr>
      <dsp:spPr>
        <a:xfrm rot="12900000">
          <a:off x="871449" y="1920360"/>
          <a:ext cx="1510013" cy="508720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76BA2-0B9B-4332-BC5D-81E115C4CACF}">
      <dsp:nvSpPr>
        <dsp:cNvPr id="0" name=""/>
        <dsp:cNvSpPr/>
      </dsp:nvSpPr>
      <dsp:spPr>
        <a:xfrm>
          <a:off x="160123" y="1063372"/>
          <a:ext cx="1695735" cy="13565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100" kern="1200" dirty="0"/>
            <a:t>Hybrid Microgrid</a:t>
          </a:r>
        </a:p>
      </dsp:txBody>
      <dsp:txXfrm>
        <a:off x="199856" y="1103105"/>
        <a:ext cx="1616269" cy="1277122"/>
      </dsp:txXfrm>
    </dsp:sp>
    <dsp:sp modelId="{EAD979C3-051D-43A9-9C79-80843FA72F7A}">
      <dsp:nvSpPr>
        <dsp:cNvPr id="0" name=""/>
        <dsp:cNvSpPr/>
      </dsp:nvSpPr>
      <dsp:spPr>
        <a:xfrm rot="16200000">
          <a:off x="2292993" y="1180352"/>
          <a:ext cx="1510013" cy="508720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7835297"/>
            <a:satOff val="0"/>
            <a:lumOff val="1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84B84-C79B-4C7C-992D-7E2323320FD9}">
      <dsp:nvSpPr>
        <dsp:cNvPr id="0" name=""/>
        <dsp:cNvSpPr/>
      </dsp:nvSpPr>
      <dsp:spPr>
        <a:xfrm>
          <a:off x="2200132" y="1411"/>
          <a:ext cx="1695735" cy="1356588"/>
        </a:xfrm>
        <a:prstGeom prst="roundRect">
          <a:avLst>
            <a:gd name="adj" fmla="val 10000"/>
          </a:avLst>
        </a:prstGeom>
        <a:solidFill>
          <a:schemeClr val="accent5">
            <a:hueOff val="-7835297"/>
            <a:satOff val="0"/>
            <a:lumOff val="12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100" kern="1200" dirty="0"/>
            <a:t>ML-generated forecasting</a:t>
          </a:r>
        </a:p>
      </dsp:txBody>
      <dsp:txXfrm>
        <a:off x="2239865" y="41144"/>
        <a:ext cx="1616269" cy="1277122"/>
      </dsp:txXfrm>
    </dsp:sp>
    <dsp:sp modelId="{583C589D-B334-4151-A1E8-941D043CCD46}">
      <dsp:nvSpPr>
        <dsp:cNvPr id="0" name=""/>
        <dsp:cNvSpPr/>
      </dsp:nvSpPr>
      <dsp:spPr>
        <a:xfrm rot="19500000">
          <a:off x="3714536" y="1920360"/>
          <a:ext cx="1510013" cy="508720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15670594"/>
            <a:satOff val="0"/>
            <a:lumOff val="2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84E38-08F8-462A-8C44-2F82D88118EF}">
      <dsp:nvSpPr>
        <dsp:cNvPr id="0" name=""/>
        <dsp:cNvSpPr/>
      </dsp:nvSpPr>
      <dsp:spPr>
        <a:xfrm>
          <a:off x="4240140" y="1063372"/>
          <a:ext cx="1695735" cy="1356588"/>
        </a:xfrm>
        <a:prstGeom prst="roundRect">
          <a:avLst>
            <a:gd name="adj" fmla="val 10000"/>
          </a:avLst>
        </a:prstGeom>
        <a:solidFill>
          <a:schemeClr val="accent5">
            <a:hueOff val="-15670594"/>
            <a:satOff val="0"/>
            <a:lumOff val="2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100" kern="1200" dirty="0"/>
            <a:t>RL-trained autonomous EMS</a:t>
          </a:r>
        </a:p>
      </dsp:txBody>
      <dsp:txXfrm>
        <a:off x="4279873" y="1103105"/>
        <a:ext cx="1616269" cy="1277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961B4-AF79-4F11-91D2-DDCC8456E9AC}">
      <dsp:nvSpPr>
        <dsp:cNvPr id="0" name=""/>
        <dsp:cNvSpPr/>
      </dsp:nvSpPr>
      <dsp:spPr>
        <a:xfrm>
          <a:off x="3667" y="1136876"/>
          <a:ext cx="1603695" cy="11877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aleway" pitchFamily="2" charset="0"/>
            </a:rPr>
            <a:t>Purchase requested energy</a:t>
          </a:r>
          <a:endParaRPr lang="en-ZA" sz="1800" kern="1200" dirty="0">
            <a:latin typeface="Raleway" pitchFamily="2" charset="0"/>
          </a:endParaRPr>
        </a:p>
      </dsp:txBody>
      <dsp:txXfrm>
        <a:off x="38455" y="1171664"/>
        <a:ext cx="1534119" cy="1118160"/>
      </dsp:txXfrm>
    </dsp:sp>
    <dsp:sp modelId="{9171F9BA-C50D-49E9-94A2-14B02C1B3460}">
      <dsp:nvSpPr>
        <dsp:cNvPr id="0" name=""/>
        <dsp:cNvSpPr/>
      </dsp:nvSpPr>
      <dsp:spPr>
        <a:xfrm>
          <a:off x="1767732" y="1531886"/>
          <a:ext cx="339983" cy="3977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1767732" y="1611429"/>
        <a:ext cx="237988" cy="238630"/>
      </dsp:txXfrm>
    </dsp:sp>
    <dsp:sp modelId="{EEC7365D-AC66-4965-977B-C112D94C2E1D}">
      <dsp:nvSpPr>
        <dsp:cNvPr id="0" name=""/>
        <dsp:cNvSpPr/>
      </dsp:nvSpPr>
      <dsp:spPr>
        <a:xfrm>
          <a:off x="2248840" y="1136876"/>
          <a:ext cx="1603695" cy="11877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aleway" pitchFamily="2" charset="0"/>
            </a:rPr>
            <a:t>Charge battery with excess</a:t>
          </a:r>
          <a:endParaRPr lang="en-ZA" sz="1800" kern="1200" dirty="0">
            <a:latin typeface="Raleway" pitchFamily="2" charset="0"/>
          </a:endParaRPr>
        </a:p>
      </dsp:txBody>
      <dsp:txXfrm>
        <a:off x="2283628" y="1171664"/>
        <a:ext cx="1534119" cy="1118160"/>
      </dsp:txXfrm>
    </dsp:sp>
    <dsp:sp modelId="{10E7A862-3926-4281-AE65-06B0C8034F11}">
      <dsp:nvSpPr>
        <dsp:cNvPr id="0" name=""/>
        <dsp:cNvSpPr/>
      </dsp:nvSpPr>
      <dsp:spPr>
        <a:xfrm>
          <a:off x="4012905" y="1531886"/>
          <a:ext cx="339983" cy="3977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4012905" y="1611429"/>
        <a:ext cx="237988" cy="238630"/>
      </dsp:txXfrm>
    </dsp:sp>
    <dsp:sp modelId="{7EB185F1-AD10-494B-A52B-E05441D3BED7}">
      <dsp:nvSpPr>
        <dsp:cNvPr id="0" name=""/>
        <dsp:cNvSpPr/>
      </dsp:nvSpPr>
      <dsp:spPr>
        <a:xfrm>
          <a:off x="4494014" y="1136876"/>
          <a:ext cx="1603695" cy="11877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aleway" pitchFamily="2" charset="0"/>
            </a:rPr>
            <a:t>Draw shortfall from battery</a:t>
          </a:r>
          <a:endParaRPr lang="en-ZA" sz="1800" kern="1200" dirty="0">
            <a:latin typeface="Raleway" pitchFamily="2" charset="0"/>
          </a:endParaRPr>
        </a:p>
      </dsp:txBody>
      <dsp:txXfrm>
        <a:off x="4528802" y="1171664"/>
        <a:ext cx="1534119" cy="1118160"/>
      </dsp:txXfrm>
    </dsp:sp>
    <dsp:sp modelId="{58E215FB-D17E-4598-91D8-5AD5BEEC3FAA}">
      <dsp:nvSpPr>
        <dsp:cNvPr id="0" name=""/>
        <dsp:cNvSpPr/>
      </dsp:nvSpPr>
      <dsp:spPr>
        <a:xfrm>
          <a:off x="6258078" y="1531886"/>
          <a:ext cx="339983" cy="3977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>
        <a:off x="6258078" y="1611429"/>
        <a:ext cx="237988" cy="238630"/>
      </dsp:txXfrm>
    </dsp:sp>
    <dsp:sp modelId="{B996DFCC-A343-45A7-9FB7-C07C17746A17}">
      <dsp:nvSpPr>
        <dsp:cNvPr id="0" name=""/>
        <dsp:cNvSpPr/>
      </dsp:nvSpPr>
      <dsp:spPr>
        <a:xfrm>
          <a:off x="6739187" y="1136876"/>
          <a:ext cx="1603695" cy="11877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aleway" pitchFamily="2" charset="0"/>
            </a:rPr>
            <a:t>Purchase any remaining shortfall</a:t>
          </a:r>
          <a:endParaRPr lang="en-ZA" sz="1800" kern="1200" dirty="0">
            <a:latin typeface="Raleway" pitchFamily="2" charset="0"/>
          </a:endParaRPr>
        </a:p>
      </dsp:txBody>
      <dsp:txXfrm>
        <a:off x="6773975" y="1171664"/>
        <a:ext cx="1534119" cy="1118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aa6d39ba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aa6d39ba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aa6d39ba0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aa6d39ba0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5066324"/>
            <a:ext cx="9144000" cy="84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-1" y="5066324"/>
            <a:ext cx="9210675" cy="7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-228601" y="5066324"/>
            <a:ext cx="9610725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0" y="5066324"/>
            <a:ext cx="9144000" cy="77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740719" y="133067"/>
            <a:ext cx="773985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455F51"/>
                </a:solidFill>
                <a:latin typeface="Raleway" pitchFamily="2" charset="0"/>
              </a:rPr>
              <a:t>Design of an autonomous energy manag</a:t>
            </a:r>
            <a:r>
              <a:rPr lang="en-ZA" sz="4000" dirty="0">
                <a:solidFill>
                  <a:srgbClr val="455F51"/>
                </a:solidFill>
                <a:latin typeface="Raleway" pitchFamily="2" charset="0"/>
              </a:rPr>
              <a:t>e</a:t>
            </a:r>
            <a:r>
              <a:rPr lang="en" sz="4000" dirty="0">
                <a:solidFill>
                  <a:srgbClr val="455F51"/>
                </a:solidFill>
                <a:latin typeface="Raleway" pitchFamily="2" charset="0"/>
              </a:rPr>
              <a:t>ment agent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455F51"/>
                </a:solidFill>
                <a:latin typeface="Raleway" pitchFamily="2" charset="0"/>
              </a:rPr>
              <a:t>for a hybrid microgrid </a:t>
            </a:r>
            <a:endParaRPr sz="4000" dirty="0">
              <a:solidFill>
                <a:srgbClr val="455F51"/>
              </a:solidFill>
              <a:latin typeface="Raleway" pitchFamily="2" charset="0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740719" y="3952999"/>
            <a:ext cx="61889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800" dirty="0"/>
              <a:t>Prepared by: Julian Banks (BNKJUL001)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800" dirty="0"/>
              <a:t>Prepared for: Professor Sunetra Chowdhury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83032E-429C-575C-4EFD-1222CC2F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0681" y="2836169"/>
            <a:ext cx="5242638" cy="7633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0EA2B-6C70-5F10-2B48-0F7BDD725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Google Shape;428;p39">
            <a:extLst>
              <a:ext uri="{FF2B5EF4-FFF2-40B4-BE49-F238E27FC236}">
                <a16:creationId xmlns:a16="http://schemas.microsoft.com/office/drawing/2014/main" id="{E149CAC8-C8FB-56C2-9F7D-F557BDCA024A}"/>
              </a:ext>
            </a:extLst>
          </p:cNvPr>
          <p:cNvSpPr txBox="1">
            <a:spLocks/>
          </p:cNvSpPr>
          <p:nvPr/>
        </p:nvSpPr>
        <p:spPr>
          <a:xfrm>
            <a:off x="269185" y="365205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2800" dirty="0">
                <a:solidFill>
                  <a:srgbClr val="008B35"/>
                </a:solidFill>
                <a:latin typeface="Raleway" pitchFamily="2" charset="0"/>
              </a:rPr>
              <a:t>Agent’s </a:t>
            </a:r>
          </a:p>
          <a:p>
            <a:r>
              <a:rPr lang="en-ZA" sz="2800" dirty="0">
                <a:solidFill>
                  <a:srgbClr val="008B35"/>
                </a:solidFill>
                <a:latin typeface="Raleway" pitchFamily="2" charset="0"/>
              </a:rPr>
              <a:t>behaviour</a:t>
            </a:r>
          </a:p>
        </p:txBody>
      </p:sp>
      <p:cxnSp>
        <p:nvCxnSpPr>
          <p:cNvPr id="5" name="Google Shape;529;p43">
            <a:extLst>
              <a:ext uri="{FF2B5EF4-FFF2-40B4-BE49-F238E27FC236}">
                <a16:creationId xmlns:a16="http://schemas.microsoft.com/office/drawing/2014/main" id="{1089C223-C870-F2D8-DB7A-6E83443D4219}"/>
              </a:ext>
            </a:extLst>
          </p:cNvPr>
          <p:cNvCxnSpPr>
            <a:cxnSpLocks/>
          </p:cNvCxnSpPr>
          <p:nvPr/>
        </p:nvCxnSpPr>
        <p:spPr>
          <a:xfrm>
            <a:off x="1728608" y="1606666"/>
            <a:ext cx="100163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oogle Shape;529;p43">
            <a:extLst>
              <a:ext uri="{FF2B5EF4-FFF2-40B4-BE49-F238E27FC236}">
                <a16:creationId xmlns:a16="http://schemas.microsoft.com/office/drawing/2014/main" id="{4545B369-CD60-6B63-D33B-31B895EB1A06}"/>
              </a:ext>
            </a:extLst>
          </p:cNvPr>
          <p:cNvCxnSpPr>
            <a:cxnSpLocks/>
          </p:cNvCxnSpPr>
          <p:nvPr/>
        </p:nvCxnSpPr>
        <p:spPr>
          <a:xfrm>
            <a:off x="1797188" y="2711566"/>
            <a:ext cx="100163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oogle Shape;529;p43">
            <a:extLst>
              <a:ext uri="{FF2B5EF4-FFF2-40B4-BE49-F238E27FC236}">
                <a16:creationId xmlns:a16="http://schemas.microsoft.com/office/drawing/2014/main" id="{4F0BAA28-DCC5-71B8-61B8-55DAD7D93186}"/>
              </a:ext>
            </a:extLst>
          </p:cNvPr>
          <p:cNvCxnSpPr>
            <a:cxnSpLocks/>
          </p:cNvCxnSpPr>
          <p:nvPr/>
        </p:nvCxnSpPr>
        <p:spPr>
          <a:xfrm>
            <a:off x="1847054" y="4029826"/>
            <a:ext cx="100163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536;p43">
            <a:extLst>
              <a:ext uri="{FF2B5EF4-FFF2-40B4-BE49-F238E27FC236}">
                <a16:creationId xmlns:a16="http://schemas.microsoft.com/office/drawing/2014/main" id="{05C3C5FD-12FF-75B1-DDDF-DB54616B9855}"/>
              </a:ext>
            </a:extLst>
          </p:cNvPr>
          <p:cNvSpPr txBox="1"/>
          <p:nvPr/>
        </p:nvSpPr>
        <p:spPr>
          <a:xfrm>
            <a:off x="408123" y="1383734"/>
            <a:ext cx="2640970" cy="38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Power balance</a:t>
            </a:r>
          </a:p>
        </p:txBody>
      </p:sp>
      <p:sp>
        <p:nvSpPr>
          <p:cNvPr id="10" name="Google Shape;536;p43">
            <a:extLst>
              <a:ext uri="{FF2B5EF4-FFF2-40B4-BE49-F238E27FC236}">
                <a16:creationId xmlns:a16="http://schemas.microsoft.com/office/drawing/2014/main" id="{95B4FBF1-B2BC-FA27-5D2E-A3C0665BF6BA}"/>
              </a:ext>
            </a:extLst>
          </p:cNvPr>
          <p:cNvSpPr txBox="1"/>
          <p:nvPr/>
        </p:nvSpPr>
        <p:spPr>
          <a:xfrm>
            <a:off x="408123" y="2519535"/>
            <a:ext cx="2640970" cy="38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Battery level</a:t>
            </a:r>
          </a:p>
        </p:txBody>
      </p:sp>
      <p:sp>
        <p:nvSpPr>
          <p:cNvPr id="11" name="Google Shape;536;p43">
            <a:extLst>
              <a:ext uri="{FF2B5EF4-FFF2-40B4-BE49-F238E27FC236}">
                <a16:creationId xmlns:a16="http://schemas.microsoft.com/office/drawing/2014/main" id="{2F908A74-8519-4491-85A6-C8D84FD3EE40}"/>
              </a:ext>
            </a:extLst>
          </p:cNvPr>
          <p:cNvSpPr txBox="1"/>
          <p:nvPr/>
        </p:nvSpPr>
        <p:spPr>
          <a:xfrm>
            <a:off x="408123" y="3837795"/>
            <a:ext cx="2640970" cy="38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Energy purchases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7041"/>
                </a:solidFill>
                <a:latin typeface="Lato"/>
                <a:ea typeface="Lato"/>
                <a:cs typeface="Lato"/>
                <a:sym typeface="Lato"/>
              </a:rPr>
              <a:t>Peak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B66B"/>
                </a:solidFill>
                <a:latin typeface="Lato"/>
                <a:ea typeface="Lato"/>
                <a:cs typeface="Lato"/>
                <a:sym typeface="Lato"/>
              </a:rPr>
              <a:t>Standard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61AA87"/>
                </a:solidFill>
                <a:latin typeface="Lato"/>
                <a:ea typeface="Lato"/>
                <a:cs typeface="Lato"/>
                <a:sym typeface="Lato"/>
              </a:rPr>
              <a:t>Off-peak</a:t>
            </a:r>
          </a:p>
        </p:txBody>
      </p:sp>
      <p:pic>
        <p:nvPicPr>
          <p:cNvPr id="12" name="Behave2">
            <a:hlinkClick r:id="" action="ppaction://media"/>
            <a:extLst>
              <a:ext uri="{FF2B5EF4-FFF2-40B4-BE49-F238E27FC236}">
                <a16:creationId xmlns:a16="http://schemas.microsoft.com/office/drawing/2014/main" id="{458FC11E-C3B8-D5D0-8B5A-F7AEB4C5F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5060" y="397133"/>
            <a:ext cx="6480413" cy="4628866"/>
          </a:xfrm>
          <a:prstGeom prst="rect">
            <a:avLst/>
          </a:prstGeom>
        </p:spPr>
      </p:pic>
      <p:sp>
        <p:nvSpPr>
          <p:cNvPr id="13" name="Google Shape;536;p43">
            <a:extLst>
              <a:ext uri="{FF2B5EF4-FFF2-40B4-BE49-F238E27FC236}">
                <a16:creationId xmlns:a16="http://schemas.microsoft.com/office/drawing/2014/main" id="{A21AEB1F-1AF3-D56E-FCDE-8879330E7A77}"/>
              </a:ext>
            </a:extLst>
          </p:cNvPr>
          <p:cNvSpPr txBox="1"/>
          <p:nvPr/>
        </p:nvSpPr>
        <p:spPr>
          <a:xfrm>
            <a:off x="4630815" y="204076"/>
            <a:ext cx="1015605" cy="38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Agent</a:t>
            </a:r>
          </a:p>
        </p:txBody>
      </p:sp>
      <p:sp>
        <p:nvSpPr>
          <p:cNvPr id="14" name="Google Shape;536;p43">
            <a:extLst>
              <a:ext uri="{FF2B5EF4-FFF2-40B4-BE49-F238E27FC236}">
                <a16:creationId xmlns:a16="http://schemas.microsoft.com/office/drawing/2014/main" id="{FC05543D-B062-4C3A-554D-DD678597A5E1}"/>
              </a:ext>
            </a:extLst>
          </p:cNvPr>
          <p:cNvSpPr txBox="1"/>
          <p:nvPr/>
        </p:nvSpPr>
        <p:spPr>
          <a:xfrm>
            <a:off x="7464970" y="210032"/>
            <a:ext cx="1015605" cy="38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275604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0EA2B-6C70-5F10-2B48-0F7BDD725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Google Shape;428;p39">
            <a:extLst>
              <a:ext uri="{FF2B5EF4-FFF2-40B4-BE49-F238E27FC236}">
                <a16:creationId xmlns:a16="http://schemas.microsoft.com/office/drawing/2014/main" id="{E149CAC8-C8FB-56C2-9F7D-F557BDCA024A}"/>
              </a:ext>
            </a:extLst>
          </p:cNvPr>
          <p:cNvSpPr txBox="1">
            <a:spLocks/>
          </p:cNvSpPr>
          <p:nvPr/>
        </p:nvSpPr>
        <p:spPr>
          <a:xfrm>
            <a:off x="421585" y="31242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2800" dirty="0">
                <a:solidFill>
                  <a:srgbClr val="008B35"/>
                </a:solidFill>
                <a:latin typeface="Raleway" pitchFamily="2" charset="0"/>
              </a:rPr>
              <a:t>Results</a:t>
            </a:r>
          </a:p>
        </p:txBody>
      </p:sp>
      <p:pic>
        <p:nvPicPr>
          <p:cNvPr id="4" name="Picture 3" descr="A graph of a cost per use&#10;&#10;Description automatically generated with medium confidence">
            <a:extLst>
              <a:ext uri="{FF2B5EF4-FFF2-40B4-BE49-F238E27FC236}">
                <a16:creationId xmlns:a16="http://schemas.microsoft.com/office/drawing/2014/main" id="{EBE8A1E9-62AE-57E9-3EF3-8DEA9E0A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735" y="670411"/>
            <a:ext cx="3771840" cy="1885920"/>
          </a:xfrm>
          <a:prstGeom prst="rect">
            <a:avLst/>
          </a:prstGeom>
        </p:spPr>
      </p:pic>
      <p:pic>
        <p:nvPicPr>
          <p:cNvPr id="9" name="Picture 8" descr="A graph showing a number of diesel generation&#10;&#10;Description automatically generated">
            <a:extLst>
              <a:ext uri="{FF2B5EF4-FFF2-40B4-BE49-F238E27FC236}">
                <a16:creationId xmlns:a16="http://schemas.microsoft.com/office/drawing/2014/main" id="{77BB162B-C8E9-97EC-FFC2-9EC8030A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35" y="2768860"/>
            <a:ext cx="3856145" cy="1928073"/>
          </a:xfrm>
          <a:prstGeom prst="rect">
            <a:avLst/>
          </a:prstGeom>
        </p:spPr>
      </p:pic>
      <p:sp>
        <p:nvSpPr>
          <p:cNvPr id="10" name="Google Shape;155;p20">
            <a:extLst>
              <a:ext uri="{FF2B5EF4-FFF2-40B4-BE49-F238E27FC236}">
                <a16:creationId xmlns:a16="http://schemas.microsoft.com/office/drawing/2014/main" id="{91E76FC9-4FC3-0708-4121-17EF8936CD21}"/>
              </a:ext>
            </a:extLst>
          </p:cNvPr>
          <p:cNvSpPr txBox="1">
            <a:spLocks/>
          </p:cNvSpPr>
          <p:nvPr/>
        </p:nvSpPr>
        <p:spPr>
          <a:xfrm>
            <a:off x="421585" y="1362227"/>
            <a:ext cx="344198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b="1" dirty="0"/>
              <a:t>Stable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5.38% </a:t>
            </a:r>
            <a:r>
              <a:rPr lang="en-US" dirty="0"/>
              <a:t>reduced energy costs</a:t>
            </a:r>
          </a:p>
        </p:txBody>
      </p:sp>
      <p:sp>
        <p:nvSpPr>
          <p:cNvPr id="11" name="Google Shape;155;p20">
            <a:extLst>
              <a:ext uri="{FF2B5EF4-FFF2-40B4-BE49-F238E27FC236}">
                <a16:creationId xmlns:a16="http://schemas.microsoft.com/office/drawing/2014/main" id="{57EEF330-8982-8A94-B9AB-0CCB1FD3A5CC}"/>
              </a:ext>
            </a:extLst>
          </p:cNvPr>
          <p:cNvSpPr txBox="1">
            <a:spLocks/>
          </p:cNvSpPr>
          <p:nvPr/>
        </p:nvSpPr>
        <p:spPr>
          <a:xfrm>
            <a:off x="421585" y="2340160"/>
            <a:ext cx="3441982" cy="1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b="1" dirty="0"/>
              <a:t>Un-stable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6.12%</a:t>
            </a:r>
            <a:r>
              <a:rPr lang="en-US" dirty="0"/>
              <a:t> reduced energy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98.6%</a:t>
            </a:r>
            <a:r>
              <a:rPr lang="en-US" dirty="0"/>
              <a:t> decrease in diesel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100%</a:t>
            </a:r>
            <a:r>
              <a:rPr lang="en-US" dirty="0"/>
              <a:t> decrease in unmet demand</a:t>
            </a:r>
          </a:p>
        </p:txBody>
      </p:sp>
    </p:spTree>
    <p:extLst>
      <p:ext uri="{BB962C8B-B14F-4D97-AF65-F5344CB8AC3E}">
        <p14:creationId xmlns:p14="http://schemas.microsoft.com/office/powerpoint/2010/main" val="118086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403860" y="3964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5632317" y="2002063"/>
            <a:ext cx="3305700" cy="2559762"/>
            <a:chOff x="5632317" y="1189775"/>
            <a:chExt cx="3305700" cy="3413015"/>
          </a:xfrm>
        </p:grpSpPr>
        <p:sp>
          <p:nvSpPr>
            <p:cNvPr id="244" name="Google Shape;24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EMS agent</a:t>
              </a:r>
              <a:endParaRPr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5928361" y="1987091"/>
              <a:ext cx="3009655" cy="2615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-ZA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Saved </a:t>
              </a:r>
              <a:r>
                <a:rPr lang="en-ZA" sz="1600" b="1" dirty="0">
                  <a:solidFill>
                    <a:schemeClr val="accent6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R52 895 </a:t>
              </a:r>
              <a:r>
                <a:rPr lang="en-ZA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 stable grid conditions</a:t>
              </a:r>
            </a:p>
            <a:p>
              <a:pPr marL="2857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-ZA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Saved </a:t>
              </a:r>
              <a:r>
                <a:rPr lang="en-ZA" sz="1600" b="1" dirty="0">
                  <a:solidFill>
                    <a:schemeClr val="accent6">
                      <a:lumMod val="75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R62 664 </a:t>
              </a:r>
              <a:r>
                <a:rPr lang="en-ZA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 unstable grid conditions</a:t>
              </a:r>
            </a:p>
            <a:p>
              <a:pPr marL="2857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-ZA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Eliminated unmet demand</a:t>
              </a:r>
            </a:p>
            <a:p>
              <a:pPr marL="2857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-ZA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Reduced diesel generation</a:t>
              </a:r>
              <a:endParaRPr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0" y="2002224"/>
            <a:ext cx="3546900" cy="2612127"/>
            <a:chOff x="0" y="1189989"/>
            <a:chExt cx="3546900" cy="3482836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Hybrid microgrid</a:t>
              </a:r>
              <a:endParaRPr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403860" y="2057125"/>
              <a:ext cx="281178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944204" y="2002063"/>
            <a:ext cx="3305700" cy="2612288"/>
            <a:chOff x="2944204" y="1189775"/>
            <a:chExt cx="3305700" cy="3483050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Load forecasts</a:t>
              </a:r>
              <a:endParaRPr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</a:rPr>
                <a:t>16.82%  </a:t>
              </a: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- AC load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0B0F0"/>
                  </a:solidFill>
                  <a:latin typeface="Lato"/>
                  <a:ea typeface="Lato"/>
                  <a:cs typeface="Lato"/>
                  <a:sym typeface="Lato"/>
                </a:rPr>
                <a:t>23.47%  </a:t>
              </a: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- DC load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Sufficiently accurate for EMS </a:t>
              </a:r>
            </a:p>
          </p:txBody>
        </p:sp>
      </p:grp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Google Shape;251;p28">
            <a:extLst>
              <a:ext uri="{FF2B5EF4-FFF2-40B4-BE49-F238E27FC236}">
                <a16:creationId xmlns:a16="http://schemas.microsoft.com/office/drawing/2014/main" id="{6979226B-F721-4DC2-C091-9078B7491EF0}"/>
              </a:ext>
            </a:extLst>
          </p:cNvPr>
          <p:cNvSpPr txBox="1"/>
          <p:nvPr/>
        </p:nvSpPr>
        <p:spPr>
          <a:xfrm>
            <a:off x="403860" y="2652575"/>
            <a:ext cx="2487690" cy="19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Suitable for RL modeling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Able to meet loads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Economically feasible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75184" y="78941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867532" y="2094836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Generation forecasts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ML-generated energy production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Weather API’s</a:t>
            </a:r>
            <a:endParaRPr sz="1200" dirty="0"/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2"/>
          </p:nvPr>
        </p:nvSpPr>
        <p:spPr>
          <a:xfrm>
            <a:off x="3525826" y="2063692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RL Training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200" dirty="0"/>
              <a:t>Explore different algorithms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200" dirty="0"/>
              <a:t>Tune hyperparameters</a:t>
            </a:r>
            <a:endParaRPr sz="1200" dirty="0"/>
          </a:p>
        </p:txBody>
      </p:sp>
      <p:sp>
        <p:nvSpPr>
          <p:cNvPr id="264" name="Google Shape;264;p29"/>
          <p:cNvSpPr/>
          <p:nvPr/>
        </p:nvSpPr>
        <p:spPr>
          <a:xfrm>
            <a:off x="997737" y="1395662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3660683" y="1395662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6208822" y="1395662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9"/>
          <p:cNvGrpSpPr/>
          <p:nvPr/>
        </p:nvGrpSpPr>
        <p:grpSpPr>
          <a:xfrm>
            <a:off x="6363221" y="1522780"/>
            <a:ext cx="294182" cy="286367"/>
            <a:chOff x="5970800" y="1619250"/>
            <a:chExt cx="428650" cy="456725"/>
          </a:xfrm>
        </p:grpSpPr>
        <p:sp>
          <p:nvSpPr>
            <p:cNvPr id="272" name="Google Shape;272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3"/>
          </p:nvPr>
        </p:nvSpPr>
        <p:spPr>
          <a:xfrm>
            <a:off x="6078832" y="204208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Real-world integration</a:t>
            </a:r>
            <a:endParaRPr b="1" dirty="0"/>
          </a:p>
          <a:p>
            <a:pPr marL="0" indent="0">
              <a:buNone/>
            </a:pPr>
            <a:r>
              <a:rPr lang="en-ZA" sz="1200" dirty="0"/>
              <a:t>Test feasibility of SCADA integration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9" name="Graphic 8" descr="Solar Panels outline">
            <a:extLst>
              <a:ext uri="{FF2B5EF4-FFF2-40B4-BE49-F238E27FC236}">
                <a16:creationId xmlns:a16="http://schemas.microsoft.com/office/drawing/2014/main" id="{CAA52D77-FE37-D57A-0DEB-D0E499201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839" y="1387107"/>
            <a:ext cx="497996" cy="497996"/>
          </a:xfrm>
          <a:prstGeom prst="rect">
            <a:avLst/>
          </a:prstGeom>
        </p:spPr>
      </p:pic>
      <p:pic>
        <p:nvPicPr>
          <p:cNvPr id="11" name="Graphic 10" descr="Teacher outline">
            <a:extLst>
              <a:ext uri="{FF2B5EF4-FFF2-40B4-BE49-F238E27FC236}">
                <a16:creationId xmlns:a16="http://schemas.microsoft.com/office/drawing/2014/main" id="{C6BFA0C2-4E9A-5ECF-87A5-D627A6E3C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689" y="1387107"/>
            <a:ext cx="552895" cy="5528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Special thanks to my supervisor, UCT, and everyone who supported me along the way.</a:t>
            </a:r>
            <a:endParaRPr sz="2400" dirty="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8B35"/>
                </a:solidFill>
              </a:rPr>
              <a:t>Overview</a:t>
            </a:r>
            <a:endParaRPr dirty="0">
              <a:solidFill>
                <a:srgbClr val="008B35"/>
              </a:solidFill>
            </a:endParaRPr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9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6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9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008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9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008B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9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9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3389168" y="1378886"/>
            <a:ext cx="1323892" cy="26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Load forecasting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5356787" y="1230164"/>
            <a:ext cx="144480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Results &amp; agent’s </a:t>
            </a:r>
            <a:r>
              <a:rPr lang="en-US" dirty="0">
                <a:solidFill>
                  <a:srgbClr val="455F51"/>
                </a:solidFill>
                <a:effectLst/>
                <a:latin typeface="Lato" panose="020F0502020204030203" pitchFamily="34" charset="0"/>
              </a:rPr>
              <a:t>behavior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278419" y="4069550"/>
            <a:ext cx="156588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Hybrid Microgrid</a:t>
            </a:r>
          </a:p>
        </p:txBody>
      </p:sp>
      <p:sp>
        <p:nvSpPr>
          <p:cNvPr id="448" name="Google Shape;448;p39"/>
          <p:cNvSpPr txBox="1"/>
          <p:nvPr/>
        </p:nvSpPr>
        <p:spPr>
          <a:xfrm>
            <a:off x="4446239" y="402389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RL environment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445;p39">
            <a:extLst>
              <a:ext uri="{FF2B5EF4-FFF2-40B4-BE49-F238E27FC236}">
                <a16:creationId xmlns:a16="http://schemas.microsoft.com/office/drawing/2014/main" id="{61121161-F577-2818-3CAE-4505AA17A943}"/>
              </a:ext>
            </a:extLst>
          </p:cNvPr>
          <p:cNvSpPr txBox="1"/>
          <p:nvPr/>
        </p:nvSpPr>
        <p:spPr>
          <a:xfrm>
            <a:off x="1393119" y="1112724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Review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446;p39">
            <a:extLst>
              <a:ext uri="{FF2B5EF4-FFF2-40B4-BE49-F238E27FC236}">
                <a16:creationId xmlns:a16="http://schemas.microsoft.com/office/drawing/2014/main" id="{F3F072CC-ACEE-A47F-142C-BA0F3E7666D7}"/>
              </a:ext>
            </a:extLst>
          </p:cNvPr>
          <p:cNvSpPr txBox="1"/>
          <p:nvPr/>
        </p:nvSpPr>
        <p:spPr>
          <a:xfrm>
            <a:off x="6395112" y="3940471"/>
            <a:ext cx="144480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 &amp; wrapping up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382050" y="-684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8B35"/>
                </a:solidFill>
              </a:rPr>
              <a:t>Review</a:t>
            </a:r>
            <a:endParaRPr dirty="0">
              <a:solidFill>
                <a:srgbClr val="008B35"/>
              </a:solidFill>
            </a:endParaRPr>
          </a:p>
        </p:txBody>
      </p:sp>
      <p:sp>
        <p:nvSpPr>
          <p:cNvPr id="520" name="Google Shape;520;p43"/>
          <p:cNvSpPr txBox="1">
            <a:spLocks noGrp="1"/>
          </p:cNvSpPr>
          <p:nvPr>
            <p:ph type="sldNum" idx="12"/>
          </p:nvPr>
        </p:nvSpPr>
        <p:spPr>
          <a:xfrm>
            <a:off x="8480575" y="4660525"/>
            <a:ext cx="520006" cy="349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382052" y="1253303"/>
            <a:ext cx="3470914" cy="3056988"/>
            <a:chOff x="3813380" y="4547797"/>
            <a:chExt cx="641103" cy="465052"/>
          </a:xfrm>
        </p:grpSpPr>
        <p:sp>
          <p:nvSpPr>
            <p:cNvPr id="522" name="Google Shape;522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Autonomy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3868662" y="4707774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Energy management systems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(EMS)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rgbClr val="7030A0">
                <a:alpha val="69804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Hybrid microgrids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Sheduling</a:t>
              </a:r>
              <a:endParaRPr sz="1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813380" y="4547797"/>
              <a:ext cx="641103" cy="8195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31" name="Google Shape;531;p43"/>
          <p:cNvCxnSpPr>
            <a:cxnSpLocks/>
          </p:cNvCxnSpPr>
          <p:nvPr/>
        </p:nvCxnSpPr>
        <p:spPr>
          <a:xfrm>
            <a:off x="3981737" y="1964299"/>
            <a:ext cx="2497097" cy="0"/>
          </a:xfrm>
          <a:prstGeom prst="straightConnector1">
            <a:avLst/>
          </a:prstGeom>
          <a:noFill/>
          <a:ln w="9525" cap="flat" cmpd="sng">
            <a:solidFill>
              <a:srgbClr val="BE6FB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2" name="Google Shape;532;p43"/>
          <p:cNvSpPr txBox="1"/>
          <p:nvPr/>
        </p:nvSpPr>
        <p:spPr>
          <a:xfrm>
            <a:off x="6817356" y="1772268"/>
            <a:ext cx="2640970" cy="38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000" dirty="0">
                <a:solidFill>
                  <a:srgbClr val="455F5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 and DC load</a:t>
            </a:r>
          </a:p>
          <a:p>
            <a:r>
              <a:rPr lang="en" sz="1000" dirty="0">
                <a:solidFill>
                  <a:srgbClr val="455F5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Suite DC nature of renewables</a:t>
            </a:r>
          </a:p>
          <a:p>
            <a:r>
              <a:rPr lang="en" sz="1000" dirty="0">
                <a:solidFill>
                  <a:srgbClr val="455F5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 growing DC demand</a:t>
            </a:r>
          </a:p>
        </p:txBody>
      </p:sp>
      <p:cxnSp>
        <p:nvCxnSpPr>
          <p:cNvPr id="533" name="Google Shape;533;p43"/>
          <p:cNvCxnSpPr>
            <a:cxnSpLocks/>
          </p:cNvCxnSpPr>
          <p:nvPr/>
        </p:nvCxnSpPr>
        <p:spPr>
          <a:xfrm>
            <a:off x="3981737" y="2675177"/>
            <a:ext cx="150992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Google Shape;534;p43"/>
          <p:cNvSpPr txBox="1"/>
          <p:nvPr/>
        </p:nvSpPr>
        <p:spPr>
          <a:xfrm>
            <a:off x="5858352" y="2250616"/>
            <a:ext cx="2934849" cy="81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000" dirty="0">
                <a:solidFill>
                  <a:srgbClr val="455F5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Scheduling of energy</a:t>
            </a:r>
          </a:p>
        </p:txBody>
      </p:sp>
      <p:cxnSp>
        <p:nvCxnSpPr>
          <p:cNvPr id="535" name="Google Shape;535;p43"/>
          <p:cNvCxnSpPr>
            <a:cxnSpLocks/>
          </p:cNvCxnSpPr>
          <p:nvPr/>
        </p:nvCxnSpPr>
        <p:spPr>
          <a:xfrm>
            <a:off x="3586309" y="3309142"/>
            <a:ext cx="2864351" cy="0"/>
          </a:xfrm>
          <a:prstGeom prst="straightConnector1">
            <a:avLst/>
          </a:prstGeom>
          <a:noFill/>
          <a:ln w="9525" cap="flat" cmpd="sng">
            <a:solidFill>
              <a:srgbClr val="00B0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6" name="Google Shape;536;p43"/>
          <p:cNvSpPr txBox="1"/>
          <p:nvPr/>
        </p:nvSpPr>
        <p:spPr>
          <a:xfrm>
            <a:off x="6817356" y="3127893"/>
            <a:ext cx="2640970" cy="38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Machine learning (ML) forecasts</a:t>
            </a:r>
          </a:p>
        </p:txBody>
      </p:sp>
      <p:cxnSp>
        <p:nvCxnSpPr>
          <p:cNvPr id="537" name="Google Shape;537;p43"/>
          <p:cNvCxnSpPr>
            <a:cxnSpLocks/>
          </p:cNvCxnSpPr>
          <p:nvPr/>
        </p:nvCxnSpPr>
        <p:spPr>
          <a:xfrm>
            <a:off x="3368326" y="4064428"/>
            <a:ext cx="1924129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Google Shape;536;p43">
            <a:extLst>
              <a:ext uri="{FF2B5EF4-FFF2-40B4-BE49-F238E27FC236}">
                <a16:creationId xmlns:a16="http://schemas.microsoft.com/office/drawing/2014/main" id="{02916243-4ADA-7C1E-38CB-78DFF5F2908C}"/>
              </a:ext>
            </a:extLst>
          </p:cNvPr>
          <p:cNvSpPr txBox="1"/>
          <p:nvPr/>
        </p:nvSpPr>
        <p:spPr>
          <a:xfrm>
            <a:off x="5858352" y="3787772"/>
            <a:ext cx="2934849" cy="45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Reinforcement  Learning (RL)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Simulate complex environments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 autonomous agents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69E853-9314-1B6F-3DD4-95948BA7D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60" y="221228"/>
            <a:ext cx="6462600" cy="857400"/>
          </a:xfrm>
        </p:spPr>
        <p:txBody>
          <a:bodyPr/>
          <a:lstStyle/>
          <a:p>
            <a:r>
              <a:rPr lang="en-ZA" dirty="0">
                <a:solidFill>
                  <a:srgbClr val="008B35"/>
                </a:solidFill>
              </a:rPr>
              <a:t>The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FE259-C552-CA12-2DA4-31FB6BB0FE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AD5827-C2A7-F75B-96DC-B4599D6C1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88665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741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0EA2B-6C70-5F10-2B48-0F7BDD725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 descr="A diagram of a power grid&#10;&#10;Description automatically generated">
            <a:extLst>
              <a:ext uri="{FF2B5EF4-FFF2-40B4-BE49-F238E27FC236}">
                <a16:creationId xmlns:a16="http://schemas.microsoft.com/office/drawing/2014/main" id="{8A319430-ABC8-26B1-3359-4990D4D8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47" y="943860"/>
            <a:ext cx="4862356" cy="3753073"/>
          </a:xfrm>
          <a:prstGeom prst="rect">
            <a:avLst/>
          </a:prstGeom>
        </p:spPr>
      </p:pic>
      <p:sp>
        <p:nvSpPr>
          <p:cNvPr id="8" name="Google Shape;428;p39">
            <a:extLst>
              <a:ext uri="{FF2B5EF4-FFF2-40B4-BE49-F238E27FC236}">
                <a16:creationId xmlns:a16="http://schemas.microsoft.com/office/drawing/2014/main" id="{E149CAC8-C8FB-56C2-9F7D-F557BDCA024A}"/>
              </a:ext>
            </a:extLst>
          </p:cNvPr>
          <p:cNvSpPr txBox="1">
            <a:spLocks/>
          </p:cNvSpPr>
          <p:nvPr/>
        </p:nvSpPr>
        <p:spPr>
          <a:xfrm>
            <a:off x="360625" y="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2800" dirty="0">
                <a:solidFill>
                  <a:srgbClr val="008B35"/>
                </a:solidFill>
                <a:latin typeface="Raleway" pitchFamily="2" charset="0"/>
              </a:rPr>
              <a:t>Hybrid microgrid parameters</a:t>
            </a:r>
          </a:p>
        </p:txBody>
      </p:sp>
      <p:sp>
        <p:nvSpPr>
          <p:cNvPr id="9" name="Google Shape;155;p20">
            <a:extLst>
              <a:ext uri="{FF2B5EF4-FFF2-40B4-BE49-F238E27FC236}">
                <a16:creationId xmlns:a16="http://schemas.microsoft.com/office/drawing/2014/main" id="{6D133941-D5DB-A1D8-0511-55623FB322D1}"/>
              </a:ext>
            </a:extLst>
          </p:cNvPr>
          <p:cNvSpPr txBox="1">
            <a:spLocks/>
          </p:cNvSpPr>
          <p:nvPr/>
        </p:nvSpPr>
        <p:spPr>
          <a:xfrm>
            <a:off x="360625" y="1010535"/>
            <a:ext cx="2497096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b="1" dirty="0"/>
              <a:t>AC load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UCT building </a:t>
            </a:r>
          </a:p>
          <a:p>
            <a:pPr marL="0" indent="0">
              <a:buNone/>
            </a:pPr>
            <a:r>
              <a:rPr lang="en-US" b="1" dirty="0"/>
              <a:t>DC load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Simulated</a:t>
            </a:r>
          </a:p>
        </p:txBody>
      </p:sp>
    </p:spTree>
    <p:extLst>
      <p:ext uri="{BB962C8B-B14F-4D97-AF65-F5344CB8AC3E}">
        <p14:creationId xmlns:p14="http://schemas.microsoft.com/office/powerpoint/2010/main" val="415176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0EA2B-6C70-5F10-2B48-0F7BDD725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output2_Trim">
            <a:hlinkClick r:id="" action="ppaction://media"/>
            <a:extLst>
              <a:ext uri="{FF2B5EF4-FFF2-40B4-BE49-F238E27FC236}">
                <a16:creationId xmlns:a16="http://schemas.microsoft.com/office/drawing/2014/main" id="{D0808430-C9CF-AA84-0838-92AFEA492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575" y="460058"/>
            <a:ext cx="5334000" cy="4008437"/>
          </a:xfrm>
          <a:prstGeom prst="rect">
            <a:avLst/>
          </a:prstGeom>
        </p:spPr>
      </p:pic>
      <p:sp>
        <p:nvSpPr>
          <p:cNvPr id="8" name="Google Shape;428;p39">
            <a:extLst>
              <a:ext uri="{FF2B5EF4-FFF2-40B4-BE49-F238E27FC236}">
                <a16:creationId xmlns:a16="http://schemas.microsoft.com/office/drawing/2014/main" id="{E149CAC8-C8FB-56C2-9F7D-F557BDCA024A}"/>
              </a:ext>
            </a:extLst>
          </p:cNvPr>
          <p:cNvSpPr txBox="1">
            <a:spLocks/>
          </p:cNvSpPr>
          <p:nvPr/>
        </p:nvSpPr>
        <p:spPr>
          <a:xfrm>
            <a:off x="406345" y="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2800" dirty="0">
                <a:solidFill>
                  <a:srgbClr val="008B35"/>
                </a:solidFill>
                <a:latin typeface="Raleway" pitchFamily="2" charset="0"/>
              </a:rPr>
              <a:t>Load forecasting</a:t>
            </a:r>
          </a:p>
        </p:txBody>
      </p:sp>
      <p:sp>
        <p:nvSpPr>
          <p:cNvPr id="10" name="Google Shape;155;p20">
            <a:extLst>
              <a:ext uri="{FF2B5EF4-FFF2-40B4-BE49-F238E27FC236}">
                <a16:creationId xmlns:a16="http://schemas.microsoft.com/office/drawing/2014/main" id="{A176761A-0A9F-F8F1-D6B3-F6CCD82A5815}"/>
              </a:ext>
            </a:extLst>
          </p:cNvPr>
          <p:cNvSpPr txBox="1">
            <a:spLocks/>
          </p:cNvSpPr>
          <p:nvPr/>
        </p:nvSpPr>
        <p:spPr>
          <a:xfrm>
            <a:off x="406345" y="2809875"/>
            <a:ext cx="2497096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dirty="0"/>
              <a:t>AC mean-per-step MAPE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16.82%</a:t>
            </a:r>
          </a:p>
          <a:p>
            <a:pPr marL="0" indent="0">
              <a:buFont typeface="Lato"/>
              <a:buNone/>
            </a:pPr>
            <a:r>
              <a:rPr lang="en-US" dirty="0"/>
              <a:t>DC mean-per-step MAPE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23.47%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Google Shape;155;p20">
            <a:extLst>
              <a:ext uri="{FF2B5EF4-FFF2-40B4-BE49-F238E27FC236}">
                <a16:creationId xmlns:a16="http://schemas.microsoft.com/office/drawing/2014/main" id="{FC44D56B-2352-5A3F-3A8E-BEED7A1B9841}"/>
              </a:ext>
            </a:extLst>
          </p:cNvPr>
          <p:cNvSpPr txBox="1">
            <a:spLocks/>
          </p:cNvSpPr>
          <p:nvPr/>
        </p:nvSpPr>
        <p:spPr>
          <a:xfrm>
            <a:off x="398725" y="943725"/>
            <a:ext cx="2497096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b="1" dirty="0"/>
              <a:t>Evaluated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SARIMA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</a:t>
            </a:r>
          </a:p>
        </p:txBody>
      </p:sp>
    </p:spTree>
    <p:extLst>
      <p:ext uri="{BB962C8B-B14F-4D97-AF65-F5344CB8AC3E}">
        <p14:creationId xmlns:p14="http://schemas.microsoft.com/office/powerpoint/2010/main" val="38597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0EA2B-6C70-5F10-2B48-0F7BDD725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428;p39">
            <a:extLst>
              <a:ext uri="{FF2B5EF4-FFF2-40B4-BE49-F238E27FC236}">
                <a16:creationId xmlns:a16="http://schemas.microsoft.com/office/drawing/2014/main" id="{E149CAC8-C8FB-56C2-9F7D-F557BDCA024A}"/>
              </a:ext>
            </a:extLst>
          </p:cNvPr>
          <p:cNvSpPr txBox="1">
            <a:spLocks/>
          </p:cNvSpPr>
          <p:nvPr/>
        </p:nvSpPr>
        <p:spPr>
          <a:xfrm>
            <a:off x="398725" y="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2800" dirty="0">
                <a:solidFill>
                  <a:srgbClr val="008B35"/>
                </a:solidFill>
                <a:latin typeface="Raleway" pitchFamily="2" charset="0"/>
              </a:rPr>
              <a:t>RL environment </a:t>
            </a:r>
          </a:p>
        </p:txBody>
      </p:sp>
      <p:sp>
        <p:nvSpPr>
          <p:cNvPr id="3" name="Google Shape;155;p20">
            <a:extLst>
              <a:ext uri="{FF2B5EF4-FFF2-40B4-BE49-F238E27FC236}">
                <a16:creationId xmlns:a16="http://schemas.microsoft.com/office/drawing/2014/main" id="{D87C798B-1790-D724-0CDD-8996307112C4}"/>
              </a:ext>
            </a:extLst>
          </p:cNvPr>
          <p:cNvSpPr txBox="1">
            <a:spLocks/>
          </p:cNvSpPr>
          <p:nvPr/>
        </p:nvSpPr>
        <p:spPr>
          <a:xfrm>
            <a:off x="398725" y="857400"/>
            <a:ext cx="2497096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diagram of a purchase energy&#10;&#10;Description automatically generated">
            <a:extLst>
              <a:ext uri="{FF2B5EF4-FFF2-40B4-BE49-F238E27FC236}">
                <a16:creationId xmlns:a16="http://schemas.microsoft.com/office/drawing/2014/main" id="{61BF6C7E-37C6-AF53-E233-57E5C6D76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714800"/>
            <a:ext cx="8877300" cy="201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89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0EA2B-6C70-5F10-2B48-0F7BDD725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Google Shape;428;p39">
            <a:extLst>
              <a:ext uri="{FF2B5EF4-FFF2-40B4-BE49-F238E27FC236}">
                <a16:creationId xmlns:a16="http://schemas.microsoft.com/office/drawing/2014/main" id="{E149CAC8-C8FB-56C2-9F7D-F557BDCA024A}"/>
              </a:ext>
            </a:extLst>
          </p:cNvPr>
          <p:cNvSpPr txBox="1">
            <a:spLocks/>
          </p:cNvSpPr>
          <p:nvPr/>
        </p:nvSpPr>
        <p:spPr>
          <a:xfrm>
            <a:off x="398725" y="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2800" dirty="0">
                <a:solidFill>
                  <a:srgbClr val="00B0F0"/>
                </a:solidFill>
                <a:latin typeface="Raleway" pitchFamily="2" charset="0"/>
              </a:rPr>
              <a:t>Action space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1E40230-0BFC-8BA7-A134-5F41059CB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938109"/>
              </p:ext>
            </p:extLst>
          </p:nvPr>
        </p:nvGraphicFramePr>
        <p:xfrm>
          <a:off x="398725" y="622046"/>
          <a:ext cx="8346550" cy="3461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155;p20">
            <a:extLst>
              <a:ext uri="{FF2B5EF4-FFF2-40B4-BE49-F238E27FC236}">
                <a16:creationId xmlns:a16="http://schemas.microsoft.com/office/drawing/2014/main" id="{7C74C429-75D2-D91A-2F4F-E9C3A6D0776C}"/>
              </a:ext>
            </a:extLst>
          </p:cNvPr>
          <p:cNvSpPr txBox="1">
            <a:spLocks/>
          </p:cNvSpPr>
          <p:nvPr/>
        </p:nvSpPr>
        <p:spPr>
          <a:xfrm>
            <a:off x="398725" y="717894"/>
            <a:ext cx="276357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Raleway" pitchFamily="2" charset="0"/>
              </a:rPr>
              <a:t>Purchase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0 – 300 kWh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6" name="Google Shape;428;p39">
            <a:extLst>
              <a:ext uri="{FF2B5EF4-FFF2-40B4-BE49-F238E27FC236}">
                <a16:creationId xmlns:a16="http://schemas.microsoft.com/office/drawing/2014/main" id="{C0778A41-0BF2-E8E7-847E-2B3230508837}"/>
              </a:ext>
            </a:extLst>
          </p:cNvPr>
          <p:cNvSpPr txBox="1">
            <a:spLocks/>
          </p:cNvSpPr>
          <p:nvPr/>
        </p:nvSpPr>
        <p:spPr>
          <a:xfrm>
            <a:off x="398725" y="2964246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2800" dirty="0">
                <a:solidFill>
                  <a:srgbClr val="7030A0"/>
                </a:solidFill>
                <a:latin typeface="Raleway" pitchFamily="2" charset="0"/>
              </a:rPr>
              <a:t>Reward structure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883701-AA52-1768-99AD-F4E5FDC15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784" y="3848181"/>
            <a:ext cx="5616427" cy="358171"/>
          </a:xfrm>
          <a:prstGeom prst="rect">
            <a:avLst/>
          </a:prstGeom>
        </p:spPr>
      </p:pic>
      <p:pic>
        <p:nvPicPr>
          <p:cNvPr id="24" name="Picture 23" descr="A close up of a word&#10;&#10;Description automatically generated">
            <a:extLst>
              <a:ext uri="{FF2B5EF4-FFF2-40B4-BE49-F238E27FC236}">
                <a16:creationId xmlns:a16="http://schemas.microsoft.com/office/drawing/2014/main" id="{6037734D-2985-B70A-F3EF-A5FED74EC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989" y="4398750"/>
            <a:ext cx="4138019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5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0EA2B-6C70-5F10-2B48-0F7BDD725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21" name="obsSpace3">
            <a:hlinkClick r:id="" action="ppaction://media"/>
            <a:extLst>
              <a:ext uri="{FF2B5EF4-FFF2-40B4-BE49-F238E27FC236}">
                <a16:creationId xmlns:a16="http://schemas.microsoft.com/office/drawing/2014/main" id="{5833E80F-155C-39AF-77BE-97BDC8E82E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0039" y="857400"/>
            <a:ext cx="6857400" cy="3428700"/>
          </a:xfrm>
          <a:prstGeom prst="rect">
            <a:avLst/>
          </a:prstGeom>
        </p:spPr>
      </p:pic>
      <p:sp>
        <p:nvSpPr>
          <p:cNvPr id="8" name="Google Shape;428;p39">
            <a:extLst>
              <a:ext uri="{FF2B5EF4-FFF2-40B4-BE49-F238E27FC236}">
                <a16:creationId xmlns:a16="http://schemas.microsoft.com/office/drawing/2014/main" id="{E149CAC8-C8FB-56C2-9F7D-F557BDCA024A}"/>
              </a:ext>
            </a:extLst>
          </p:cNvPr>
          <p:cNvSpPr txBox="1">
            <a:spLocks/>
          </p:cNvSpPr>
          <p:nvPr/>
        </p:nvSpPr>
        <p:spPr>
          <a:xfrm>
            <a:off x="398725" y="0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ZA" sz="2800" dirty="0">
                <a:solidFill>
                  <a:srgbClr val="008B35"/>
                </a:solidFill>
                <a:latin typeface="Raleway" pitchFamily="2" charset="0"/>
              </a:rPr>
              <a:t>Observation space</a:t>
            </a:r>
          </a:p>
        </p:txBody>
      </p:sp>
      <p:sp>
        <p:nvSpPr>
          <p:cNvPr id="18" name="Google Shape;155;p20">
            <a:extLst>
              <a:ext uri="{FF2B5EF4-FFF2-40B4-BE49-F238E27FC236}">
                <a16:creationId xmlns:a16="http://schemas.microsoft.com/office/drawing/2014/main" id="{22E3E882-6857-1DDC-BF4D-5C059F746A8D}"/>
              </a:ext>
            </a:extLst>
          </p:cNvPr>
          <p:cNvSpPr txBox="1">
            <a:spLocks/>
          </p:cNvSpPr>
          <p:nvPr/>
        </p:nvSpPr>
        <p:spPr>
          <a:xfrm>
            <a:off x="398725" y="857400"/>
            <a:ext cx="3441982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b="1" dirty="0"/>
              <a:t>24 step ahead forecasts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of use tariff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shedding schedule</a:t>
            </a:r>
          </a:p>
        </p:txBody>
      </p:sp>
      <p:sp>
        <p:nvSpPr>
          <p:cNvPr id="19" name="Google Shape;155;p20">
            <a:extLst>
              <a:ext uri="{FF2B5EF4-FFF2-40B4-BE49-F238E27FC236}">
                <a16:creationId xmlns:a16="http://schemas.microsoft.com/office/drawing/2014/main" id="{7F386446-3086-5139-8BF2-7A61ECBF2AFF}"/>
              </a:ext>
            </a:extLst>
          </p:cNvPr>
          <p:cNvSpPr txBox="1">
            <a:spLocks/>
          </p:cNvSpPr>
          <p:nvPr/>
        </p:nvSpPr>
        <p:spPr>
          <a:xfrm>
            <a:off x="398725" y="2206140"/>
            <a:ext cx="3441982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r>
              <a:rPr lang="en-US" b="1" dirty="0"/>
              <a:t>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Battery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of use tariff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shedding</a:t>
            </a:r>
          </a:p>
        </p:txBody>
      </p:sp>
    </p:spTree>
    <p:extLst>
      <p:ext uri="{BB962C8B-B14F-4D97-AF65-F5344CB8AC3E}">
        <p14:creationId xmlns:p14="http://schemas.microsoft.com/office/powerpoint/2010/main" val="71492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5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228B22"/>
      </a:accent1>
      <a:accent2>
        <a:srgbClr val="6B8E23"/>
      </a:accent2>
      <a:accent3>
        <a:srgbClr val="8FBC8F"/>
      </a:accent3>
      <a:accent4>
        <a:srgbClr val="228B22"/>
      </a:accent4>
      <a:accent5>
        <a:srgbClr val="800080"/>
      </a:accent5>
      <a:accent6>
        <a:srgbClr val="FFA500"/>
      </a:accent6>
      <a:hlink>
        <a:srgbClr val="00B0F0"/>
      </a:hlink>
      <a:folHlink>
        <a:srgbClr val="228B2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337</Words>
  <Application>Microsoft Office PowerPoint</Application>
  <PresentationFormat>On-screen Show (16:9)</PresentationFormat>
  <Paragraphs>125</Paragraphs>
  <Slides>14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Raleway</vt:lpstr>
      <vt:lpstr>Lato</vt:lpstr>
      <vt:lpstr>Antonio template</vt:lpstr>
      <vt:lpstr>PowerPoint Presentation</vt:lpstr>
      <vt:lpstr>Overview</vt:lpstr>
      <vt:lpstr>Review</vt:lpstr>
      <vt:lpstr>The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Banks</dc:creator>
  <cp:lastModifiedBy>Julian Banks</cp:lastModifiedBy>
  <cp:revision>3</cp:revision>
  <dcterms:modified xsi:type="dcterms:W3CDTF">2023-11-01T00:06:45Z</dcterms:modified>
</cp:coreProperties>
</file>